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23"/>
  </p:notesMasterIdLst>
  <p:handoutMasterIdLst>
    <p:handoutMasterId r:id="rId24"/>
  </p:handoutMasterIdLst>
  <p:sldIdLst>
    <p:sldId id="256" r:id="rId4"/>
    <p:sldId id="315" r:id="rId5"/>
    <p:sldId id="352" r:id="rId6"/>
    <p:sldId id="356" r:id="rId7"/>
    <p:sldId id="353" r:id="rId8"/>
    <p:sldId id="355" r:id="rId9"/>
    <p:sldId id="354" r:id="rId10"/>
    <p:sldId id="344" r:id="rId11"/>
    <p:sldId id="357" r:id="rId12"/>
    <p:sldId id="358" r:id="rId13"/>
    <p:sldId id="359" r:id="rId14"/>
    <p:sldId id="360" r:id="rId15"/>
    <p:sldId id="362" r:id="rId16"/>
    <p:sldId id="361" r:id="rId17"/>
    <p:sldId id="341" r:id="rId18"/>
    <p:sldId id="363" r:id="rId19"/>
    <p:sldId id="364" r:id="rId20"/>
    <p:sldId id="346" r:id="rId21"/>
    <p:sldId id="260" r:id="rId22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99" autoAdjust="0"/>
  </p:normalViewPr>
  <p:slideViewPr>
    <p:cSldViewPr>
      <p:cViewPr varScale="1">
        <p:scale>
          <a:sx n="83" d="100"/>
          <a:sy n="83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8073086-6B5A-4B7F-8DA1-439C65C28529}" type="datetimeFigureOut">
              <a:rPr lang="cs-CZ" smtClean="0"/>
              <a:pPr/>
              <a:t>6.9.2017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F767F51-CCAD-40A9-B0AC-5C181B234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79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554F-170B-4EA2-ACFF-AFAC402269DC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A151B-87D8-48D9-8DF7-22F4F5250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56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28CD0D94-BBA1-41D8-9719-C3236D2DF9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B0D393A1-FD00-41D1-9D6B-6F95C8CDE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id="{201E102B-437B-4783-BAD5-69635D93E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699E0-99BE-4CF9-A150-19D6FE62434A}" type="slidenum">
              <a:rPr kumimoji="0" lang="it-IT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6.9.2017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6.9.2017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6.9.2017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3F769EFD-5750-4067-B567-55BAC41524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839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05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17989" y="1006476"/>
            <a:ext cx="8826011" cy="5518869"/>
          </a:xfrm>
          <a:prstGeom prst="rect">
            <a:avLst/>
          </a:prstGeom>
        </p:spPr>
        <p:txBody>
          <a:bodyPr/>
          <a:lstStyle>
            <a:lvl1pPr marL="211021" indent="-211021">
              <a:buClr>
                <a:srgbClr val="FF0000"/>
              </a:buClr>
              <a:defRPr sz="2769"/>
            </a:lvl1pPr>
            <a:lvl2pPr marL="527552" indent="-316531">
              <a:buClr>
                <a:srgbClr val="0000CC"/>
              </a:buClr>
              <a:buFont typeface="Wingdings" pitchFamily="2" charset="2"/>
              <a:buChar char="Ø"/>
              <a:defRPr/>
            </a:lvl2pPr>
            <a:lvl3pPr marL="738572" indent="-211021">
              <a:buClr>
                <a:srgbClr val="006600"/>
              </a:buClr>
              <a:buFont typeface="Wingdings" pitchFamily="2" charset="2"/>
              <a:buChar char="§"/>
              <a:defRPr/>
            </a:lvl3pPr>
            <a:lvl4pPr marL="949593" indent="-211021">
              <a:buClr>
                <a:srgbClr val="660066"/>
              </a:buClr>
              <a:buFont typeface="Arial" pitchFamily="34" charset="0"/>
              <a:buChar char="»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63522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41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9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Futura Bk BT" panose="020B0502020204020303" pitchFamily="34" charset="0"/>
              </a:defRPr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107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9960" y="524213"/>
            <a:ext cx="7284078" cy="263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1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lnSpc>
                <a:spcPts val="1300"/>
              </a:lnSpc>
            </a:pPr>
            <a:r>
              <a:rPr lang="cs-CZ" spc="-4"/>
              <a:t>Carlo </a:t>
            </a:r>
            <a:r>
              <a:rPr lang="cs-CZ"/>
              <a:t>Gavazzi</a:t>
            </a:r>
            <a:r>
              <a:rPr lang="cs-CZ" spc="-77"/>
              <a:t> </a:t>
            </a:r>
            <a:r>
              <a:rPr lang="cs-CZ"/>
              <a:t>EEMEA</a:t>
            </a:r>
            <a:endParaRPr lang="cs-CZ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5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lnSpc>
                <a:spcPts val="945"/>
              </a:lnSpc>
            </a:pPr>
            <a:r>
              <a:rPr lang="cs-CZ" spc="-4"/>
              <a:t>Matteo Ferraro   June,</a:t>
            </a:r>
            <a:r>
              <a:rPr lang="cs-CZ" spc="9"/>
              <a:t> </a:t>
            </a:r>
            <a:r>
              <a:rPr lang="cs-CZ" spc="-4"/>
              <a:t>2017</a:t>
            </a:r>
            <a:endParaRPr lang="cs-CZ" spc="-4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5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1720">
              <a:lnSpc>
                <a:spcPts val="945"/>
              </a:lnSpc>
            </a:pPr>
            <a:fld id="{81D60167-4931-47E6-BA6A-407CBD079E47}" type="slidenum">
              <a:rPr lang="cs-CZ" spc="-4" smtClean="0"/>
              <a:pPr marL="21720">
                <a:lnSpc>
                  <a:spcPts val="945"/>
                </a:lnSpc>
              </a:pPr>
              <a:t>‹#›</a:t>
            </a:fld>
            <a:endParaRPr lang="cs-CZ" spc="-4" dirty="0"/>
          </a:p>
        </p:txBody>
      </p:sp>
    </p:spTree>
    <p:extLst>
      <p:ext uri="{BB962C8B-B14F-4D97-AF65-F5344CB8AC3E}">
        <p14:creationId xmlns:p14="http://schemas.microsoft.com/office/powerpoint/2010/main" val="1245592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9960" y="524213"/>
            <a:ext cx="7284078" cy="263149"/>
          </a:xfrm>
        </p:spPr>
        <p:txBody>
          <a:bodyPr lIns="0" tIns="0" rIns="0" bIns="0"/>
          <a:lstStyle>
            <a:lvl1pPr>
              <a:defRPr sz="171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lnSpc>
                <a:spcPts val="1300"/>
              </a:lnSpc>
            </a:pPr>
            <a:r>
              <a:rPr lang="cs-CZ" spc="-4"/>
              <a:t>Carlo </a:t>
            </a:r>
            <a:r>
              <a:rPr lang="cs-CZ"/>
              <a:t>Gavazzi</a:t>
            </a:r>
            <a:r>
              <a:rPr lang="cs-CZ" spc="-77"/>
              <a:t> </a:t>
            </a:r>
            <a:r>
              <a:rPr lang="cs-CZ"/>
              <a:t>EEMEA</a:t>
            </a:r>
            <a:endParaRPr lang="cs-CZ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5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lnSpc>
                <a:spcPts val="945"/>
              </a:lnSpc>
            </a:pPr>
            <a:r>
              <a:rPr lang="cs-CZ" spc="-4"/>
              <a:t>Matteo Ferraro   June,</a:t>
            </a:r>
            <a:r>
              <a:rPr lang="cs-CZ" spc="9"/>
              <a:t> </a:t>
            </a:r>
            <a:r>
              <a:rPr lang="cs-CZ" spc="-4"/>
              <a:t>2017</a:t>
            </a:r>
            <a:endParaRPr lang="cs-CZ" spc="-4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5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1720">
              <a:lnSpc>
                <a:spcPts val="945"/>
              </a:lnSpc>
            </a:pPr>
            <a:fld id="{81D60167-4931-47E6-BA6A-407CBD079E47}" type="slidenum">
              <a:rPr lang="cs-CZ" spc="-4" smtClean="0"/>
              <a:pPr marL="21720">
                <a:lnSpc>
                  <a:spcPts val="945"/>
                </a:lnSpc>
              </a:pPr>
              <a:t>‹#›</a:t>
            </a:fld>
            <a:endParaRPr lang="cs-CZ" spc="-4" dirty="0"/>
          </a:p>
        </p:txBody>
      </p:sp>
    </p:spTree>
    <p:extLst>
      <p:ext uri="{BB962C8B-B14F-4D97-AF65-F5344CB8AC3E}">
        <p14:creationId xmlns:p14="http://schemas.microsoft.com/office/powerpoint/2010/main" val="3779428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9960" y="524213"/>
            <a:ext cx="7284078" cy="263149"/>
          </a:xfrm>
        </p:spPr>
        <p:txBody>
          <a:bodyPr lIns="0" tIns="0" rIns="0" bIns="0"/>
          <a:lstStyle>
            <a:lvl1pPr>
              <a:defRPr sz="171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lnSpc>
                <a:spcPts val="1300"/>
              </a:lnSpc>
            </a:pPr>
            <a:r>
              <a:rPr lang="cs-CZ" spc="-4"/>
              <a:t>Carlo </a:t>
            </a:r>
            <a:r>
              <a:rPr lang="cs-CZ"/>
              <a:t>Gavazzi</a:t>
            </a:r>
            <a:r>
              <a:rPr lang="cs-CZ" spc="-77"/>
              <a:t> </a:t>
            </a:r>
            <a:r>
              <a:rPr lang="cs-CZ"/>
              <a:t>EEMEA</a:t>
            </a:r>
            <a:endParaRPr lang="cs-CZ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5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lnSpc>
                <a:spcPts val="945"/>
              </a:lnSpc>
            </a:pPr>
            <a:r>
              <a:rPr lang="cs-CZ" spc="-4"/>
              <a:t>Matteo Ferraro   June,</a:t>
            </a:r>
            <a:r>
              <a:rPr lang="cs-CZ" spc="9"/>
              <a:t> </a:t>
            </a:r>
            <a:r>
              <a:rPr lang="cs-CZ" spc="-4"/>
              <a:t>2017</a:t>
            </a:r>
            <a:endParaRPr lang="cs-CZ" spc="-4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5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1720">
              <a:lnSpc>
                <a:spcPts val="945"/>
              </a:lnSpc>
            </a:pPr>
            <a:fld id="{81D60167-4931-47E6-BA6A-407CBD079E47}" type="slidenum">
              <a:rPr lang="cs-CZ" spc="-4" smtClean="0"/>
              <a:pPr marL="21720">
                <a:lnSpc>
                  <a:spcPts val="945"/>
                </a:lnSpc>
              </a:pPr>
              <a:t>‹#›</a:t>
            </a:fld>
            <a:endParaRPr lang="cs-CZ" spc="-4" dirty="0"/>
          </a:p>
        </p:txBody>
      </p:sp>
    </p:spTree>
    <p:extLst>
      <p:ext uri="{BB962C8B-B14F-4D97-AF65-F5344CB8AC3E}">
        <p14:creationId xmlns:p14="http://schemas.microsoft.com/office/powerpoint/2010/main" val="415299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6.9.2017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9960" y="524213"/>
            <a:ext cx="7284078" cy="263149"/>
          </a:xfrm>
        </p:spPr>
        <p:txBody>
          <a:bodyPr lIns="0" tIns="0" rIns="0" bIns="0"/>
          <a:lstStyle>
            <a:lvl1pPr>
              <a:defRPr sz="171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lnSpc>
                <a:spcPts val="1300"/>
              </a:lnSpc>
            </a:pPr>
            <a:r>
              <a:rPr lang="cs-CZ" spc="-4"/>
              <a:t>Carlo </a:t>
            </a:r>
            <a:r>
              <a:rPr lang="cs-CZ"/>
              <a:t>Gavazzi</a:t>
            </a:r>
            <a:r>
              <a:rPr lang="cs-CZ" spc="-77"/>
              <a:t> </a:t>
            </a:r>
            <a:r>
              <a:rPr lang="cs-CZ"/>
              <a:t>EEMEA</a:t>
            </a:r>
            <a:endParaRPr lang="cs-CZ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5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lnSpc>
                <a:spcPts val="945"/>
              </a:lnSpc>
            </a:pPr>
            <a:r>
              <a:rPr lang="cs-CZ" spc="-4"/>
              <a:t>Matteo Ferraro   June,</a:t>
            </a:r>
            <a:r>
              <a:rPr lang="cs-CZ" spc="9"/>
              <a:t> </a:t>
            </a:r>
            <a:r>
              <a:rPr lang="cs-CZ" spc="-4"/>
              <a:t>2017</a:t>
            </a:r>
            <a:endParaRPr lang="cs-CZ" spc="-4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5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1720">
              <a:lnSpc>
                <a:spcPts val="945"/>
              </a:lnSpc>
            </a:pPr>
            <a:fld id="{81D60167-4931-47E6-BA6A-407CBD079E47}" type="slidenum">
              <a:rPr lang="cs-CZ" spc="-4" smtClean="0"/>
              <a:pPr marL="21720">
                <a:lnSpc>
                  <a:spcPts val="945"/>
                </a:lnSpc>
              </a:pPr>
              <a:t>‹#›</a:t>
            </a:fld>
            <a:endParaRPr lang="cs-CZ" spc="-4" dirty="0"/>
          </a:p>
        </p:txBody>
      </p:sp>
    </p:spTree>
    <p:extLst>
      <p:ext uri="{BB962C8B-B14F-4D97-AF65-F5344CB8AC3E}">
        <p14:creationId xmlns:p14="http://schemas.microsoft.com/office/powerpoint/2010/main" val="516706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lnSpc>
                <a:spcPts val="1300"/>
              </a:lnSpc>
            </a:pPr>
            <a:r>
              <a:rPr lang="cs-CZ" spc="-4"/>
              <a:t>Carlo </a:t>
            </a:r>
            <a:r>
              <a:rPr lang="cs-CZ"/>
              <a:t>Gavazzi</a:t>
            </a:r>
            <a:r>
              <a:rPr lang="cs-CZ" spc="-77"/>
              <a:t> </a:t>
            </a:r>
            <a:r>
              <a:rPr lang="cs-CZ"/>
              <a:t>EEMEA</a:t>
            </a:r>
            <a:endParaRPr lang="cs-CZ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5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lnSpc>
                <a:spcPts val="945"/>
              </a:lnSpc>
            </a:pPr>
            <a:r>
              <a:rPr lang="cs-CZ" spc="-4"/>
              <a:t>Matteo Ferraro   June,</a:t>
            </a:r>
            <a:r>
              <a:rPr lang="cs-CZ" spc="9"/>
              <a:t> </a:t>
            </a:r>
            <a:r>
              <a:rPr lang="cs-CZ" spc="-4"/>
              <a:t>2017</a:t>
            </a:r>
            <a:endParaRPr lang="cs-CZ" spc="-4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5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1720">
              <a:lnSpc>
                <a:spcPts val="945"/>
              </a:lnSpc>
            </a:pPr>
            <a:fld id="{81D60167-4931-47E6-BA6A-407CBD079E47}" type="slidenum">
              <a:rPr lang="cs-CZ" spc="-4" smtClean="0"/>
              <a:pPr marL="21720">
                <a:lnSpc>
                  <a:spcPts val="945"/>
                </a:lnSpc>
              </a:pPr>
              <a:t>‹#›</a:t>
            </a:fld>
            <a:endParaRPr lang="cs-CZ" spc="-4" dirty="0"/>
          </a:p>
        </p:txBody>
      </p:sp>
    </p:spTree>
    <p:extLst>
      <p:ext uri="{BB962C8B-B14F-4D97-AF65-F5344CB8AC3E}">
        <p14:creationId xmlns:p14="http://schemas.microsoft.com/office/powerpoint/2010/main" val="46867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6.9.2017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6.9.2017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6.9.2017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6.9.2017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6.9.2017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6.9.2017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6.9.2017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E4292-86FE-4A98-B114-DA5DBD2041C0}" type="datetimeFigureOut">
              <a:rPr lang="cs-CZ" smtClean="0"/>
              <a:pPr/>
              <a:t>6.9.2017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po 1">
            <a:extLst>
              <a:ext uri="{FF2B5EF4-FFF2-40B4-BE49-F238E27FC236}">
                <a16:creationId xmlns:a16="http://schemas.microsoft.com/office/drawing/2014/main" id="{AE8ECCDC-F345-48AB-89AA-020E90B8FF42}"/>
              </a:ext>
            </a:extLst>
          </p:cNvPr>
          <p:cNvGrpSpPr>
            <a:grpSpLocks/>
          </p:cNvGrpSpPr>
          <p:nvPr/>
        </p:nvGrpSpPr>
        <p:grpSpPr bwMode="auto">
          <a:xfrm>
            <a:off x="0" y="115889"/>
            <a:ext cx="9144000" cy="757237"/>
            <a:chOff x="0" y="115888"/>
            <a:chExt cx="9906000" cy="757237"/>
          </a:xfrm>
        </p:grpSpPr>
        <p:sp>
          <p:nvSpPr>
            <p:cNvPr id="2" name="Line 16">
              <a:extLst>
                <a:ext uri="{FF2B5EF4-FFF2-40B4-BE49-F238E27FC236}">
                  <a16:creationId xmlns:a16="http://schemas.microsoft.com/office/drawing/2014/main" id="{659198A9-B376-4A9A-9364-1ABBCE09AEE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873125"/>
              <a:ext cx="9906000" cy="0"/>
            </a:xfrm>
            <a:prstGeom prst="line">
              <a:avLst/>
            </a:prstGeom>
            <a:noFill/>
            <a:ln w="25400">
              <a:solidFill>
                <a:srgbClr val="19436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662"/>
            </a:p>
          </p:txBody>
        </p:sp>
        <p:pic>
          <p:nvPicPr>
            <p:cNvPr id="1031" name="Picture 19" descr="logo">
              <a:extLst>
                <a:ext uri="{FF2B5EF4-FFF2-40B4-BE49-F238E27FC236}">
                  <a16:creationId xmlns:a16="http://schemas.microsoft.com/office/drawing/2014/main" id="{ADF4055B-CBA9-474D-AA3A-D2E5EBCBC53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488" y="115888"/>
              <a:ext cx="679450" cy="67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ABF3FB9B-A972-47BB-AA7E-B9B81EF2B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012" y="6588126"/>
            <a:ext cx="31652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077" tIns="43200" rIns="83077" bIns="432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F4120B-B875-4FE5-A418-A2EAABA1A256}" type="slidenum">
              <a:rPr lang="it-IT" altLang="en-US" sz="923" b="1">
                <a:solidFill>
                  <a:srgbClr val="000000"/>
                </a:solidFill>
                <a:ea typeface="Arial Unicode MS" pitchFamily="34" charset="-128"/>
              </a:rPr>
              <a:pPr eaLnBrk="1" hangingPunct="1"/>
              <a:t>‹#›</a:t>
            </a:fld>
            <a:endParaRPr lang="it-IT" altLang="en-US" sz="923" b="1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FECBCBC3-097B-4A43-937F-0E0DFB347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9714"/>
            <a:ext cx="949569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077" tIns="43200" rIns="83077" bIns="432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en-US" sz="923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PSS Malta</a:t>
            </a:r>
          </a:p>
        </p:txBody>
      </p:sp>
      <p:sp>
        <p:nvSpPr>
          <p:cNvPr id="1030" name="Rectangle 2">
            <a:extLst>
              <a:ext uri="{FF2B5EF4-FFF2-40B4-BE49-F238E27FC236}">
                <a16:creationId xmlns:a16="http://schemas.microsoft.com/office/drawing/2014/main" id="{D70CD251-D818-4410-8E98-A7AEEB6AA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069" y="6589714"/>
            <a:ext cx="1330569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077" tIns="43200" rIns="83077" bIns="432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sz="923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October, 2016</a:t>
            </a:r>
          </a:p>
        </p:txBody>
      </p:sp>
    </p:spTree>
    <p:extLst>
      <p:ext uri="{BB962C8B-B14F-4D97-AF65-F5344CB8AC3E}">
        <p14:creationId xmlns:p14="http://schemas.microsoft.com/office/powerpoint/2010/main" val="213207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0714" y="1110408"/>
            <a:ext cx="7819097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907">
            <a:solidFill>
              <a:srgbClr val="194365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" name="bk object 17"/>
          <p:cNvSpPr/>
          <p:nvPr/>
        </p:nvSpPr>
        <p:spPr>
          <a:xfrm>
            <a:off x="7649684" y="424263"/>
            <a:ext cx="536910" cy="6149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9960" y="524213"/>
            <a:ext cx="728407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6863" y="2090106"/>
            <a:ext cx="62102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43007" y="6190949"/>
            <a:ext cx="1550788" cy="166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9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lnSpc>
                <a:spcPts val="1300"/>
              </a:lnSpc>
            </a:pPr>
            <a:r>
              <a:rPr lang="cs-CZ" spc="-4"/>
              <a:t>Carlo </a:t>
            </a:r>
            <a:r>
              <a:rPr lang="cs-CZ"/>
              <a:t>Gavazzi</a:t>
            </a:r>
            <a:r>
              <a:rPr lang="cs-CZ" spc="-77"/>
              <a:t> </a:t>
            </a:r>
            <a:r>
              <a:rPr lang="cs-CZ"/>
              <a:t>EEMEA</a:t>
            </a:r>
            <a:endParaRPr lang="cs-CZ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68958" y="6218047"/>
            <a:ext cx="1367799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lnSpc>
                <a:spcPts val="945"/>
              </a:lnSpc>
            </a:pPr>
            <a:r>
              <a:rPr lang="cs-CZ" spc="-4"/>
              <a:t>Matteo Ferraro   June,</a:t>
            </a:r>
            <a:r>
              <a:rPr lang="cs-CZ" spc="9"/>
              <a:t> </a:t>
            </a:r>
            <a:r>
              <a:rPr lang="cs-CZ" spc="-4"/>
              <a:t>2017</a:t>
            </a:r>
            <a:endParaRPr lang="cs-CZ" spc="-4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872962" y="6219425"/>
            <a:ext cx="165070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1720">
              <a:lnSpc>
                <a:spcPts val="945"/>
              </a:lnSpc>
            </a:pPr>
            <a:fld id="{81D60167-4931-47E6-BA6A-407CBD079E47}" type="slidenum">
              <a:rPr lang="cs-CZ" spc="-4" smtClean="0"/>
              <a:pPr marL="21720">
                <a:lnSpc>
                  <a:spcPts val="945"/>
                </a:lnSpc>
              </a:pPr>
              <a:t>‹#›</a:t>
            </a:fld>
            <a:endParaRPr lang="cs-CZ" spc="-4" dirty="0"/>
          </a:p>
        </p:txBody>
      </p:sp>
    </p:spTree>
    <p:extLst>
      <p:ext uri="{BB962C8B-B14F-4D97-AF65-F5344CB8AC3E}">
        <p14:creationId xmlns:p14="http://schemas.microsoft.com/office/powerpoint/2010/main" val="110421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prodej@enika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mailto:prodej@enika.cz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mailto:prodej@enika.cz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4.jpe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hyperlink" Target="mailto:prodej@enika.cz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prodej@enika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500042"/>
            <a:ext cx="8421688" cy="1470025"/>
          </a:xfrm>
        </p:spPr>
        <p:txBody>
          <a:bodyPr>
            <a:normAutofit/>
          </a:bodyPr>
          <a:lstStyle/>
          <a:p>
            <a:r>
              <a:rPr lang="cs-CZ" sz="4000" b="1" dirty="0"/>
              <a:t>SOFT STARTÉRY RSGD</a:t>
            </a:r>
            <a:br>
              <a:rPr lang="cs-CZ" sz="4000" b="1" dirty="0"/>
            </a:br>
            <a:r>
              <a:rPr lang="cs-CZ" sz="4000" b="1" dirty="0"/>
              <a:t> se samoučícím algoritmem</a:t>
            </a:r>
            <a:endParaRPr lang="en-US" sz="4000" b="1" dirty="0"/>
          </a:p>
        </p:txBody>
      </p:sp>
      <p:sp>
        <p:nvSpPr>
          <p:cNvPr id="6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7" name="Obrázek 6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čára 7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043608" y="2171495"/>
            <a:ext cx="3600400" cy="2913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Pro 3-fázové indukční motory do 55 kW / 100A</a:t>
            </a: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74" y="1831931"/>
            <a:ext cx="2619164" cy="443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RSGD - nastavení ve třech krocích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99732" y="5277689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39B4A43-FEC4-4BCC-9804-8D227CDEEEFF}"/>
              </a:ext>
            </a:extLst>
          </p:cNvPr>
          <p:cNvSpPr/>
          <p:nvPr/>
        </p:nvSpPr>
        <p:spPr>
          <a:xfrm>
            <a:off x="304800" y="1519963"/>
            <a:ext cx="26228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utura Bk BT"/>
                <a:cs typeface="Arial" panose="020B0604020202020204" pitchFamily="34" charset="0"/>
              </a:rPr>
              <a:t>Krok</a:t>
            </a:r>
            <a:r>
              <a:rPr kumimoji="0" lang="en-US" altLang="cs-CZ" sz="6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utura Bk BT"/>
                <a:cs typeface="Arial" panose="020B0604020202020204" pitchFamily="34" charset="0"/>
              </a:rPr>
              <a:t> </a:t>
            </a:r>
            <a:r>
              <a:rPr kumimoji="0" lang="cs-CZ" altLang="cs-CZ" sz="6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utura Bk BT"/>
                <a:cs typeface="Arial" panose="020B0604020202020204" pitchFamily="34" charset="0"/>
              </a:rPr>
              <a:t>3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F06B801-E90B-4506-A2C6-FB4BA301E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333" y="1559285"/>
            <a:ext cx="2274005" cy="385300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8218BFD-E469-45AA-A918-D70524482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8083" y="3797493"/>
            <a:ext cx="1292464" cy="2024047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36B59D98-DB6D-48DA-A0C7-2BA5C1F410CF}"/>
              </a:ext>
            </a:extLst>
          </p:cNvPr>
          <p:cNvSpPr/>
          <p:nvPr/>
        </p:nvSpPr>
        <p:spPr>
          <a:xfrm>
            <a:off x="457200" y="2469344"/>
            <a:ext cx="4330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Futura Bk BT"/>
                <a:cs typeface="Arial" panose="020B0604020202020204" pitchFamily="34" charset="0"/>
              </a:rPr>
              <a:t>Nastavení doběhového času dle aplikace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96BB7E-8847-43AE-A654-34E92087D8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360" y="3736161"/>
            <a:ext cx="4493141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4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>
            <a:extLst>
              <a:ext uri="{FF2B5EF4-FFF2-40B4-BE49-F238E27FC236}">
                <a16:creationId xmlns:a16="http://schemas.microsoft.com/office/drawing/2014/main" id="{C80B4E82-178E-45D3-9F1F-D84F4C118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19" y="186119"/>
            <a:ext cx="74778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4000" dirty="0">
                <a:solidFill>
                  <a:srgbClr val="000000"/>
                </a:solidFill>
                <a:latin typeface="Calibri" panose="020F0502020204030204" pitchFamily="34" charset="0"/>
              </a:rPr>
              <a:t>RSGD - dimenzování</a:t>
            </a:r>
            <a:endParaRPr lang="en-US" altLang="cs-CZ" sz="4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0FB85F94-047C-4D0D-9D1D-FCF976921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6" t="19452" r="26312" b="43208"/>
          <a:stretch>
            <a:fillRect/>
          </a:stretch>
        </p:blipFill>
        <p:spPr bwMode="auto">
          <a:xfrm>
            <a:off x="473320" y="1138605"/>
            <a:ext cx="657371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5282F74-087F-41DE-895E-B40604E643A4}"/>
              </a:ext>
            </a:extLst>
          </p:cNvPr>
          <p:cNvSpPr/>
          <p:nvPr/>
        </p:nvSpPr>
        <p:spPr>
          <a:xfrm>
            <a:off x="2746131" y="4573466"/>
            <a:ext cx="1622181" cy="7341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4F3BC68A-8FBA-43A7-A645-E759A876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6" t="31941" r="26247" b="37665"/>
          <a:stretch>
            <a:fillRect/>
          </a:stretch>
        </p:blipFill>
        <p:spPr bwMode="auto">
          <a:xfrm>
            <a:off x="581758" y="3710355"/>
            <a:ext cx="6582508" cy="26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0EA83476-E97E-407E-9753-A7A413191CFB}"/>
              </a:ext>
            </a:extLst>
          </p:cNvPr>
          <p:cNvSpPr/>
          <p:nvPr/>
        </p:nvSpPr>
        <p:spPr>
          <a:xfrm>
            <a:off x="4441582" y="2753459"/>
            <a:ext cx="1233854" cy="36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" name="Picture 5" descr="http://images.clipartpanda.com/three-finger-clipart-7caK7jdpi.png">
            <a:extLst>
              <a:ext uri="{FF2B5EF4-FFF2-40B4-BE49-F238E27FC236}">
                <a16:creationId xmlns:a16="http://schemas.microsoft.com/office/drawing/2014/main" id="{F360E465-4F88-4328-AD64-4BA4BBA66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70" y="2936631"/>
            <a:ext cx="1727689" cy="260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http://images.clipartpanda.com/three-finger-clipart-7caK7jdpi.png">
            <a:extLst>
              <a:ext uri="{FF2B5EF4-FFF2-40B4-BE49-F238E27FC236}">
                <a16:creationId xmlns:a16="http://schemas.microsoft.com/office/drawing/2014/main" id="{33409E41-B620-4536-992A-1B6C647F2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77" y="5398477"/>
            <a:ext cx="1727689" cy="260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31EAB61A-356B-4881-87B7-B95EAA5F82E0}"/>
              </a:ext>
            </a:extLst>
          </p:cNvPr>
          <p:cNvSpPr/>
          <p:nvPr/>
        </p:nvSpPr>
        <p:spPr>
          <a:xfrm>
            <a:off x="2762251" y="5215305"/>
            <a:ext cx="1232388" cy="36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62" dirty="0">
                <a:solidFill>
                  <a:srgbClr val="FFFFFF"/>
                </a:solidFill>
                <a:latin typeface="Arial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13266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4465E-6 4.67731E-6 L 0.29284 4.6773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960" y="524213"/>
            <a:ext cx="728407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46"/>
            <a:r>
              <a:rPr sz="4000" dirty="0">
                <a:latin typeface="Calibri" panose="020F0502020204030204" pitchFamily="34" charset="0"/>
              </a:rPr>
              <a:t>RSGD</a:t>
            </a:r>
            <a:r>
              <a:rPr sz="4000" spc="-77" dirty="0">
                <a:latin typeface="Calibri" panose="020F0502020204030204" pitchFamily="34" charset="0"/>
              </a:rPr>
              <a:t> </a:t>
            </a:r>
            <a:r>
              <a:rPr sz="4000" dirty="0">
                <a:latin typeface="Calibri" panose="020F0502020204030204" pitchFamily="34" charset="0"/>
              </a:rPr>
              <a:t>45mm</a:t>
            </a:r>
            <a:r>
              <a:rPr lang="cs-CZ" sz="4000" dirty="0">
                <a:latin typeface="Calibri" panose="020F0502020204030204" pitchFamily="34" charset="0"/>
              </a:rPr>
              <a:t>-označování</a:t>
            </a:r>
            <a:endParaRPr sz="4000"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96707" y="1725414"/>
            <a:ext cx="5033001" cy="358375"/>
          </a:xfrm>
          <a:custGeom>
            <a:avLst/>
            <a:gdLst/>
            <a:ahLst/>
            <a:cxnLst/>
            <a:rect l="l" t="t" r="r" b="b"/>
            <a:pathLst>
              <a:path w="5885815" h="419100">
                <a:moveTo>
                  <a:pt x="5885687" y="0"/>
                </a:moveTo>
                <a:lnTo>
                  <a:pt x="0" y="0"/>
                </a:lnTo>
                <a:lnTo>
                  <a:pt x="0" y="419100"/>
                </a:lnTo>
                <a:lnTo>
                  <a:pt x="5885687" y="419100"/>
                </a:lnTo>
                <a:lnTo>
                  <a:pt x="5885687" y="409956"/>
                </a:lnTo>
                <a:lnTo>
                  <a:pt x="19812" y="409956"/>
                </a:lnTo>
                <a:lnTo>
                  <a:pt x="10667" y="400812"/>
                </a:lnTo>
                <a:lnTo>
                  <a:pt x="19812" y="400812"/>
                </a:lnTo>
                <a:lnTo>
                  <a:pt x="19812" y="19812"/>
                </a:lnTo>
                <a:lnTo>
                  <a:pt x="10667" y="19812"/>
                </a:lnTo>
                <a:lnTo>
                  <a:pt x="19812" y="9144"/>
                </a:lnTo>
                <a:lnTo>
                  <a:pt x="5885687" y="9144"/>
                </a:lnTo>
                <a:lnTo>
                  <a:pt x="5885687" y="0"/>
                </a:lnTo>
                <a:close/>
              </a:path>
              <a:path w="5885815" h="419100">
                <a:moveTo>
                  <a:pt x="19812" y="400812"/>
                </a:moveTo>
                <a:lnTo>
                  <a:pt x="10667" y="400812"/>
                </a:lnTo>
                <a:lnTo>
                  <a:pt x="19812" y="409956"/>
                </a:lnTo>
                <a:lnTo>
                  <a:pt x="19812" y="400812"/>
                </a:lnTo>
                <a:close/>
              </a:path>
              <a:path w="5885815" h="419100">
                <a:moveTo>
                  <a:pt x="5865876" y="400812"/>
                </a:moveTo>
                <a:lnTo>
                  <a:pt x="19812" y="400812"/>
                </a:lnTo>
                <a:lnTo>
                  <a:pt x="19812" y="409956"/>
                </a:lnTo>
                <a:lnTo>
                  <a:pt x="5865876" y="409956"/>
                </a:lnTo>
                <a:lnTo>
                  <a:pt x="5865876" y="400812"/>
                </a:lnTo>
                <a:close/>
              </a:path>
              <a:path w="5885815" h="419100">
                <a:moveTo>
                  <a:pt x="5865876" y="9144"/>
                </a:moveTo>
                <a:lnTo>
                  <a:pt x="5865876" y="409956"/>
                </a:lnTo>
                <a:lnTo>
                  <a:pt x="5876544" y="400812"/>
                </a:lnTo>
                <a:lnTo>
                  <a:pt x="5885687" y="400812"/>
                </a:lnTo>
                <a:lnTo>
                  <a:pt x="5885687" y="19812"/>
                </a:lnTo>
                <a:lnTo>
                  <a:pt x="5876544" y="19812"/>
                </a:lnTo>
                <a:lnTo>
                  <a:pt x="5865876" y="9144"/>
                </a:lnTo>
                <a:close/>
              </a:path>
              <a:path w="5885815" h="419100">
                <a:moveTo>
                  <a:pt x="5885687" y="400812"/>
                </a:moveTo>
                <a:lnTo>
                  <a:pt x="5876544" y="400812"/>
                </a:lnTo>
                <a:lnTo>
                  <a:pt x="5865876" y="409956"/>
                </a:lnTo>
                <a:lnTo>
                  <a:pt x="5885687" y="409956"/>
                </a:lnTo>
                <a:lnTo>
                  <a:pt x="5885687" y="400812"/>
                </a:lnTo>
                <a:close/>
              </a:path>
              <a:path w="5885815" h="419100">
                <a:moveTo>
                  <a:pt x="19812" y="9144"/>
                </a:moveTo>
                <a:lnTo>
                  <a:pt x="10667" y="19812"/>
                </a:lnTo>
                <a:lnTo>
                  <a:pt x="19812" y="19812"/>
                </a:lnTo>
                <a:lnTo>
                  <a:pt x="19812" y="9144"/>
                </a:lnTo>
                <a:close/>
              </a:path>
              <a:path w="5885815" h="419100">
                <a:moveTo>
                  <a:pt x="5865876" y="9144"/>
                </a:moveTo>
                <a:lnTo>
                  <a:pt x="19812" y="9144"/>
                </a:lnTo>
                <a:lnTo>
                  <a:pt x="19812" y="19812"/>
                </a:lnTo>
                <a:lnTo>
                  <a:pt x="5865876" y="19812"/>
                </a:lnTo>
                <a:lnTo>
                  <a:pt x="5865876" y="9144"/>
                </a:lnTo>
                <a:close/>
              </a:path>
              <a:path w="5885815" h="419100">
                <a:moveTo>
                  <a:pt x="5885687" y="9144"/>
                </a:moveTo>
                <a:lnTo>
                  <a:pt x="5865876" y="9144"/>
                </a:lnTo>
                <a:lnTo>
                  <a:pt x="5876544" y="19812"/>
                </a:lnTo>
                <a:lnTo>
                  <a:pt x="5885687" y="19812"/>
                </a:lnTo>
                <a:lnTo>
                  <a:pt x="5885687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8166" y="1298274"/>
            <a:ext cx="4216883" cy="263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2268" defTabSz="781903">
              <a:spcBef>
                <a:spcPts val="398"/>
              </a:spcBef>
            </a:pPr>
            <a:endParaRPr sz="171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3643" y="2178921"/>
            <a:ext cx="4038781" cy="458829"/>
          </a:xfrm>
          <a:custGeom>
            <a:avLst/>
            <a:gdLst/>
            <a:ahLst/>
            <a:cxnLst/>
            <a:rect l="l" t="t" r="r" b="b"/>
            <a:pathLst>
              <a:path w="4723130" h="536575">
                <a:moveTo>
                  <a:pt x="4716779" y="0"/>
                </a:moveTo>
                <a:lnTo>
                  <a:pt x="6095" y="0"/>
                </a:lnTo>
                <a:lnTo>
                  <a:pt x="0" y="6096"/>
                </a:lnTo>
                <a:lnTo>
                  <a:pt x="0" y="530352"/>
                </a:lnTo>
                <a:lnTo>
                  <a:pt x="6095" y="536448"/>
                </a:lnTo>
                <a:lnTo>
                  <a:pt x="4716779" y="536448"/>
                </a:lnTo>
                <a:lnTo>
                  <a:pt x="4722875" y="530352"/>
                </a:lnTo>
                <a:lnTo>
                  <a:pt x="4722875" y="524256"/>
                </a:lnTo>
                <a:lnTo>
                  <a:pt x="25907" y="524256"/>
                </a:lnTo>
                <a:lnTo>
                  <a:pt x="12191" y="512064"/>
                </a:lnTo>
                <a:lnTo>
                  <a:pt x="25907" y="512064"/>
                </a:lnTo>
                <a:lnTo>
                  <a:pt x="25907" y="25908"/>
                </a:lnTo>
                <a:lnTo>
                  <a:pt x="12191" y="25908"/>
                </a:lnTo>
                <a:lnTo>
                  <a:pt x="25907" y="12192"/>
                </a:lnTo>
                <a:lnTo>
                  <a:pt x="4722875" y="12192"/>
                </a:lnTo>
                <a:lnTo>
                  <a:pt x="4722875" y="6096"/>
                </a:lnTo>
                <a:lnTo>
                  <a:pt x="4716779" y="0"/>
                </a:lnTo>
                <a:close/>
              </a:path>
              <a:path w="4723130" h="536575">
                <a:moveTo>
                  <a:pt x="25907" y="512064"/>
                </a:moveTo>
                <a:lnTo>
                  <a:pt x="12191" y="512064"/>
                </a:lnTo>
                <a:lnTo>
                  <a:pt x="25907" y="524256"/>
                </a:lnTo>
                <a:lnTo>
                  <a:pt x="25907" y="512064"/>
                </a:lnTo>
                <a:close/>
              </a:path>
              <a:path w="4723130" h="536575">
                <a:moveTo>
                  <a:pt x="4696968" y="512064"/>
                </a:moveTo>
                <a:lnTo>
                  <a:pt x="25907" y="512064"/>
                </a:lnTo>
                <a:lnTo>
                  <a:pt x="25907" y="524256"/>
                </a:lnTo>
                <a:lnTo>
                  <a:pt x="4696968" y="524256"/>
                </a:lnTo>
                <a:lnTo>
                  <a:pt x="4696968" y="512064"/>
                </a:lnTo>
                <a:close/>
              </a:path>
              <a:path w="4723130" h="536575">
                <a:moveTo>
                  <a:pt x="4696968" y="12192"/>
                </a:moveTo>
                <a:lnTo>
                  <a:pt x="4696968" y="524256"/>
                </a:lnTo>
                <a:lnTo>
                  <a:pt x="4710684" y="512064"/>
                </a:lnTo>
                <a:lnTo>
                  <a:pt x="4722875" y="512064"/>
                </a:lnTo>
                <a:lnTo>
                  <a:pt x="4722875" y="25908"/>
                </a:lnTo>
                <a:lnTo>
                  <a:pt x="4710684" y="25908"/>
                </a:lnTo>
                <a:lnTo>
                  <a:pt x="4696968" y="12192"/>
                </a:lnTo>
                <a:close/>
              </a:path>
              <a:path w="4723130" h="536575">
                <a:moveTo>
                  <a:pt x="4722875" y="512064"/>
                </a:moveTo>
                <a:lnTo>
                  <a:pt x="4710684" y="512064"/>
                </a:lnTo>
                <a:lnTo>
                  <a:pt x="4696968" y="524256"/>
                </a:lnTo>
                <a:lnTo>
                  <a:pt x="4722875" y="524256"/>
                </a:lnTo>
                <a:lnTo>
                  <a:pt x="4722875" y="512064"/>
                </a:lnTo>
                <a:close/>
              </a:path>
              <a:path w="4723130" h="536575">
                <a:moveTo>
                  <a:pt x="25907" y="12192"/>
                </a:moveTo>
                <a:lnTo>
                  <a:pt x="12191" y="25908"/>
                </a:lnTo>
                <a:lnTo>
                  <a:pt x="25907" y="25908"/>
                </a:lnTo>
                <a:lnTo>
                  <a:pt x="25907" y="12192"/>
                </a:lnTo>
                <a:close/>
              </a:path>
              <a:path w="4723130" h="536575">
                <a:moveTo>
                  <a:pt x="4696968" y="12192"/>
                </a:moveTo>
                <a:lnTo>
                  <a:pt x="25907" y="12192"/>
                </a:lnTo>
                <a:lnTo>
                  <a:pt x="25907" y="25908"/>
                </a:lnTo>
                <a:lnTo>
                  <a:pt x="4696968" y="25908"/>
                </a:lnTo>
                <a:lnTo>
                  <a:pt x="4696968" y="12192"/>
                </a:lnTo>
                <a:close/>
              </a:path>
              <a:path w="4723130" h="536575">
                <a:moveTo>
                  <a:pt x="4722875" y="12192"/>
                </a:moveTo>
                <a:lnTo>
                  <a:pt x="4696968" y="12192"/>
                </a:lnTo>
                <a:lnTo>
                  <a:pt x="4710684" y="25908"/>
                </a:lnTo>
                <a:lnTo>
                  <a:pt x="4722875" y="25908"/>
                </a:lnTo>
                <a:lnTo>
                  <a:pt x="4722875" y="12192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93642" y="2668918"/>
            <a:ext cx="4051813" cy="646705"/>
          </a:xfrm>
          <a:custGeom>
            <a:avLst/>
            <a:gdLst/>
            <a:ahLst/>
            <a:cxnLst/>
            <a:rect l="l" t="t" r="r" b="b"/>
            <a:pathLst>
              <a:path w="4738370" h="756285">
                <a:moveTo>
                  <a:pt x="4733544" y="0"/>
                </a:moveTo>
                <a:lnTo>
                  <a:pt x="6095" y="0"/>
                </a:lnTo>
                <a:lnTo>
                  <a:pt x="0" y="6096"/>
                </a:lnTo>
                <a:lnTo>
                  <a:pt x="0" y="749808"/>
                </a:lnTo>
                <a:lnTo>
                  <a:pt x="6095" y="755904"/>
                </a:lnTo>
                <a:lnTo>
                  <a:pt x="4733544" y="755904"/>
                </a:lnTo>
                <a:lnTo>
                  <a:pt x="4738116" y="749808"/>
                </a:lnTo>
                <a:lnTo>
                  <a:pt x="4738116" y="743712"/>
                </a:lnTo>
                <a:lnTo>
                  <a:pt x="25907" y="743712"/>
                </a:lnTo>
                <a:lnTo>
                  <a:pt x="12191" y="729996"/>
                </a:lnTo>
                <a:lnTo>
                  <a:pt x="25907" y="729996"/>
                </a:lnTo>
                <a:lnTo>
                  <a:pt x="25907" y="25908"/>
                </a:lnTo>
                <a:lnTo>
                  <a:pt x="12191" y="25908"/>
                </a:lnTo>
                <a:lnTo>
                  <a:pt x="25907" y="13716"/>
                </a:lnTo>
                <a:lnTo>
                  <a:pt x="4738116" y="13716"/>
                </a:lnTo>
                <a:lnTo>
                  <a:pt x="4738116" y="6096"/>
                </a:lnTo>
                <a:lnTo>
                  <a:pt x="4733544" y="0"/>
                </a:lnTo>
                <a:close/>
              </a:path>
              <a:path w="4738370" h="756285">
                <a:moveTo>
                  <a:pt x="25907" y="729996"/>
                </a:moveTo>
                <a:lnTo>
                  <a:pt x="12191" y="729996"/>
                </a:lnTo>
                <a:lnTo>
                  <a:pt x="25907" y="743712"/>
                </a:lnTo>
                <a:lnTo>
                  <a:pt x="25907" y="729996"/>
                </a:lnTo>
                <a:close/>
              </a:path>
              <a:path w="4738370" h="756285">
                <a:moveTo>
                  <a:pt x="4713732" y="729996"/>
                </a:moveTo>
                <a:lnTo>
                  <a:pt x="25907" y="729996"/>
                </a:lnTo>
                <a:lnTo>
                  <a:pt x="25907" y="743712"/>
                </a:lnTo>
                <a:lnTo>
                  <a:pt x="4713732" y="743712"/>
                </a:lnTo>
                <a:lnTo>
                  <a:pt x="4713732" y="729996"/>
                </a:lnTo>
                <a:close/>
              </a:path>
              <a:path w="4738370" h="756285">
                <a:moveTo>
                  <a:pt x="4713732" y="13716"/>
                </a:moveTo>
                <a:lnTo>
                  <a:pt x="4713732" y="743712"/>
                </a:lnTo>
                <a:lnTo>
                  <a:pt x="4725923" y="729996"/>
                </a:lnTo>
                <a:lnTo>
                  <a:pt x="4738116" y="729996"/>
                </a:lnTo>
                <a:lnTo>
                  <a:pt x="4738116" y="25908"/>
                </a:lnTo>
                <a:lnTo>
                  <a:pt x="4725923" y="25908"/>
                </a:lnTo>
                <a:lnTo>
                  <a:pt x="4713732" y="13716"/>
                </a:lnTo>
                <a:close/>
              </a:path>
              <a:path w="4738370" h="756285">
                <a:moveTo>
                  <a:pt x="4738116" y="729996"/>
                </a:moveTo>
                <a:lnTo>
                  <a:pt x="4725923" y="729996"/>
                </a:lnTo>
                <a:lnTo>
                  <a:pt x="4713732" y="743712"/>
                </a:lnTo>
                <a:lnTo>
                  <a:pt x="4738116" y="743712"/>
                </a:lnTo>
                <a:lnTo>
                  <a:pt x="4738116" y="729996"/>
                </a:lnTo>
                <a:close/>
              </a:path>
              <a:path w="4738370" h="756285">
                <a:moveTo>
                  <a:pt x="25907" y="13716"/>
                </a:moveTo>
                <a:lnTo>
                  <a:pt x="12191" y="25908"/>
                </a:lnTo>
                <a:lnTo>
                  <a:pt x="25907" y="25908"/>
                </a:lnTo>
                <a:lnTo>
                  <a:pt x="25907" y="13716"/>
                </a:lnTo>
                <a:close/>
              </a:path>
              <a:path w="4738370" h="756285">
                <a:moveTo>
                  <a:pt x="4713732" y="13716"/>
                </a:moveTo>
                <a:lnTo>
                  <a:pt x="25907" y="13716"/>
                </a:lnTo>
                <a:lnTo>
                  <a:pt x="25907" y="25908"/>
                </a:lnTo>
                <a:lnTo>
                  <a:pt x="4713732" y="25908"/>
                </a:lnTo>
                <a:lnTo>
                  <a:pt x="4713732" y="13716"/>
                </a:lnTo>
                <a:close/>
              </a:path>
              <a:path w="4738370" h="756285">
                <a:moveTo>
                  <a:pt x="4738116" y="13716"/>
                </a:moveTo>
                <a:lnTo>
                  <a:pt x="4713732" y="13716"/>
                </a:lnTo>
                <a:lnTo>
                  <a:pt x="4725923" y="25908"/>
                </a:lnTo>
                <a:lnTo>
                  <a:pt x="4738116" y="25908"/>
                </a:lnTo>
                <a:lnTo>
                  <a:pt x="4738116" y="1371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93643" y="3349179"/>
            <a:ext cx="4038781" cy="612496"/>
          </a:xfrm>
          <a:custGeom>
            <a:avLst/>
            <a:gdLst/>
            <a:ahLst/>
            <a:cxnLst/>
            <a:rect l="l" t="t" r="r" b="b"/>
            <a:pathLst>
              <a:path w="4723130" h="716279">
                <a:moveTo>
                  <a:pt x="4716779" y="0"/>
                </a:moveTo>
                <a:lnTo>
                  <a:pt x="6095" y="0"/>
                </a:lnTo>
                <a:lnTo>
                  <a:pt x="0" y="6095"/>
                </a:lnTo>
                <a:lnTo>
                  <a:pt x="0" y="710183"/>
                </a:lnTo>
                <a:lnTo>
                  <a:pt x="6095" y="716279"/>
                </a:lnTo>
                <a:lnTo>
                  <a:pt x="4716779" y="716279"/>
                </a:lnTo>
                <a:lnTo>
                  <a:pt x="4722875" y="710183"/>
                </a:lnTo>
                <a:lnTo>
                  <a:pt x="4722875" y="704087"/>
                </a:lnTo>
                <a:lnTo>
                  <a:pt x="25907" y="704087"/>
                </a:lnTo>
                <a:lnTo>
                  <a:pt x="12191" y="690371"/>
                </a:lnTo>
                <a:lnTo>
                  <a:pt x="25907" y="690371"/>
                </a:lnTo>
                <a:lnTo>
                  <a:pt x="25907" y="25907"/>
                </a:lnTo>
                <a:lnTo>
                  <a:pt x="12191" y="25907"/>
                </a:lnTo>
                <a:lnTo>
                  <a:pt x="25907" y="12191"/>
                </a:lnTo>
                <a:lnTo>
                  <a:pt x="4722875" y="12191"/>
                </a:lnTo>
                <a:lnTo>
                  <a:pt x="4722875" y="6095"/>
                </a:lnTo>
                <a:lnTo>
                  <a:pt x="4716779" y="0"/>
                </a:lnTo>
                <a:close/>
              </a:path>
              <a:path w="4723130" h="716279">
                <a:moveTo>
                  <a:pt x="25907" y="690371"/>
                </a:moveTo>
                <a:lnTo>
                  <a:pt x="12191" y="690371"/>
                </a:lnTo>
                <a:lnTo>
                  <a:pt x="25907" y="704087"/>
                </a:lnTo>
                <a:lnTo>
                  <a:pt x="25907" y="690371"/>
                </a:lnTo>
                <a:close/>
              </a:path>
              <a:path w="4723130" h="716279">
                <a:moveTo>
                  <a:pt x="4696968" y="690371"/>
                </a:moveTo>
                <a:lnTo>
                  <a:pt x="25907" y="690371"/>
                </a:lnTo>
                <a:lnTo>
                  <a:pt x="25907" y="704087"/>
                </a:lnTo>
                <a:lnTo>
                  <a:pt x="4696968" y="704087"/>
                </a:lnTo>
                <a:lnTo>
                  <a:pt x="4696968" y="690371"/>
                </a:lnTo>
                <a:close/>
              </a:path>
              <a:path w="4723130" h="716279">
                <a:moveTo>
                  <a:pt x="4696968" y="12191"/>
                </a:moveTo>
                <a:lnTo>
                  <a:pt x="4696968" y="704087"/>
                </a:lnTo>
                <a:lnTo>
                  <a:pt x="4710684" y="690371"/>
                </a:lnTo>
                <a:lnTo>
                  <a:pt x="4722875" y="690371"/>
                </a:lnTo>
                <a:lnTo>
                  <a:pt x="4722875" y="25907"/>
                </a:lnTo>
                <a:lnTo>
                  <a:pt x="4710684" y="25907"/>
                </a:lnTo>
                <a:lnTo>
                  <a:pt x="4696968" y="12191"/>
                </a:lnTo>
                <a:close/>
              </a:path>
              <a:path w="4723130" h="716279">
                <a:moveTo>
                  <a:pt x="4722875" y="690371"/>
                </a:moveTo>
                <a:lnTo>
                  <a:pt x="4710684" y="690371"/>
                </a:lnTo>
                <a:lnTo>
                  <a:pt x="4696968" y="704087"/>
                </a:lnTo>
                <a:lnTo>
                  <a:pt x="4722875" y="704087"/>
                </a:lnTo>
                <a:lnTo>
                  <a:pt x="4722875" y="690371"/>
                </a:lnTo>
                <a:close/>
              </a:path>
              <a:path w="4723130" h="716279">
                <a:moveTo>
                  <a:pt x="25907" y="12191"/>
                </a:moveTo>
                <a:lnTo>
                  <a:pt x="12191" y="25907"/>
                </a:lnTo>
                <a:lnTo>
                  <a:pt x="25907" y="25907"/>
                </a:lnTo>
                <a:lnTo>
                  <a:pt x="25907" y="12191"/>
                </a:lnTo>
                <a:close/>
              </a:path>
              <a:path w="4723130" h="716279">
                <a:moveTo>
                  <a:pt x="4696968" y="12191"/>
                </a:moveTo>
                <a:lnTo>
                  <a:pt x="25907" y="12191"/>
                </a:lnTo>
                <a:lnTo>
                  <a:pt x="25907" y="25907"/>
                </a:lnTo>
                <a:lnTo>
                  <a:pt x="4696968" y="25907"/>
                </a:lnTo>
                <a:lnTo>
                  <a:pt x="4696968" y="12191"/>
                </a:lnTo>
                <a:close/>
              </a:path>
              <a:path w="4723130" h="716279">
                <a:moveTo>
                  <a:pt x="4722875" y="12191"/>
                </a:moveTo>
                <a:lnTo>
                  <a:pt x="4696968" y="12191"/>
                </a:lnTo>
                <a:lnTo>
                  <a:pt x="4710684" y="25907"/>
                </a:lnTo>
                <a:lnTo>
                  <a:pt x="4722875" y="25907"/>
                </a:lnTo>
                <a:lnTo>
                  <a:pt x="4722875" y="12191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93643" y="4009893"/>
            <a:ext cx="4038781" cy="844897"/>
          </a:xfrm>
          <a:custGeom>
            <a:avLst/>
            <a:gdLst/>
            <a:ahLst/>
            <a:cxnLst/>
            <a:rect l="l" t="t" r="r" b="b"/>
            <a:pathLst>
              <a:path w="4723130" h="988060">
                <a:moveTo>
                  <a:pt x="4716779" y="0"/>
                </a:moveTo>
                <a:lnTo>
                  <a:pt x="6095" y="0"/>
                </a:lnTo>
                <a:lnTo>
                  <a:pt x="0" y="6095"/>
                </a:lnTo>
                <a:lnTo>
                  <a:pt x="0" y="982980"/>
                </a:lnTo>
                <a:lnTo>
                  <a:pt x="6095" y="987551"/>
                </a:lnTo>
                <a:lnTo>
                  <a:pt x="4716779" y="987551"/>
                </a:lnTo>
                <a:lnTo>
                  <a:pt x="4722875" y="982980"/>
                </a:lnTo>
                <a:lnTo>
                  <a:pt x="4722875" y="975360"/>
                </a:lnTo>
                <a:lnTo>
                  <a:pt x="25907" y="975360"/>
                </a:lnTo>
                <a:lnTo>
                  <a:pt x="12191" y="963168"/>
                </a:lnTo>
                <a:lnTo>
                  <a:pt x="25907" y="963168"/>
                </a:lnTo>
                <a:lnTo>
                  <a:pt x="25907" y="25907"/>
                </a:lnTo>
                <a:lnTo>
                  <a:pt x="12191" y="25907"/>
                </a:lnTo>
                <a:lnTo>
                  <a:pt x="25907" y="13716"/>
                </a:lnTo>
                <a:lnTo>
                  <a:pt x="4722875" y="13716"/>
                </a:lnTo>
                <a:lnTo>
                  <a:pt x="4722875" y="6095"/>
                </a:lnTo>
                <a:lnTo>
                  <a:pt x="4716779" y="0"/>
                </a:lnTo>
                <a:close/>
              </a:path>
              <a:path w="4723130" h="988060">
                <a:moveTo>
                  <a:pt x="25907" y="963168"/>
                </a:moveTo>
                <a:lnTo>
                  <a:pt x="12191" y="963168"/>
                </a:lnTo>
                <a:lnTo>
                  <a:pt x="25907" y="975360"/>
                </a:lnTo>
                <a:lnTo>
                  <a:pt x="25907" y="963168"/>
                </a:lnTo>
                <a:close/>
              </a:path>
              <a:path w="4723130" h="988060">
                <a:moveTo>
                  <a:pt x="4696968" y="963168"/>
                </a:moveTo>
                <a:lnTo>
                  <a:pt x="25907" y="963168"/>
                </a:lnTo>
                <a:lnTo>
                  <a:pt x="25907" y="975360"/>
                </a:lnTo>
                <a:lnTo>
                  <a:pt x="4696968" y="975360"/>
                </a:lnTo>
                <a:lnTo>
                  <a:pt x="4696968" y="963168"/>
                </a:lnTo>
                <a:close/>
              </a:path>
              <a:path w="4723130" h="988060">
                <a:moveTo>
                  <a:pt x="4696968" y="13716"/>
                </a:moveTo>
                <a:lnTo>
                  <a:pt x="4696968" y="975360"/>
                </a:lnTo>
                <a:lnTo>
                  <a:pt x="4710684" y="963168"/>
                </a:lnTo>
                <a:lnTo>
                  <a:pt x="4722875" y="963168"/>
                </a:lnTo>
                <a:lnTo>
                  <a:pt x="4722875" y="25907"/>
                </a:lnTo>
                <a:lnTo>
                  <a:pt x="4710684" y="25907"/>
                </a:lnTo>
                <a:lnTo>
                  <a:pt x="4696968" y="13716"/>
                </a:lnTo>
                <a:close/>
              </a:path>
              <a:path w="4723130" h="988060">
                <a:moveTo>
                  <a:pt x="4722875" y="963168"/>
                </a:moveTo>
                <a:lnTo>
                  <a:pt x="4710684" y="963168"/>
                </a:lnTo>
                <a:lnTo>
                  <a:pt x="4696968" y="975360"/>
                </a:lnTo>
                <a:lnTo>
                  <a:pt x="4722875" y="975360"/>
                </a:lnTo>
                <a:lnTo>
                  <a:pt x="4722875" y="963168"/>
                </a:lnTo>
                <a:close/>
              </a:path>
              <a:path w="4723130" h="988060">
                <a:moveTo>
                  <a:pt x="25907" y="13716"/>
                </a:moveTo>
                <a:lnTo>
                  <a:pt x="12191" y="25907"/>
                </a:lnTo>
                <a:lnTo>
                  <a:pt x="25907" y="25907"/>
                </a:lnTo>
                <a:lnTo>
                  <a:pt x="25907" y="13716"/>
                </a:lnTo>
                <a:close/>
              </a:path>
              <a:path w="4723130" h="988060">
                <a:moveTo>
                  <a:pt x="4696968" y="13716"/>
                </a:moveTo>
                <a:lnTo>
                  <a:pt x="25907" y="13716"/>
                </a:lnTo>
                <a:lnTo>
                  <a:pt x="25907" y="25907"/>
                </a:lnTo>
                <a:lnTo>
                  <a:pt x="4696968" y="25907"/>
                </a:lnTo>
                <a:lnTo>
                  <a:pt x="4696968" y="13716"/>
                </a:lnTo>
                <a:close/>
              </a:path>
              <a:path w="4723130" h="988060">
                <a:moveTo>
                  <a:pt x="4722875" y="13716"/>
                </a:moveTo>
                <a:lnTo>
                  <a:pt x="4696968" y="13716"/>
                </a:lnTo>
                <a:lnTo>
                  <a:pt x="4710684" y="25907"/>
                </a:lnTo>
                <a:lnTo>
                  <a:pt x="4722875" y="25907"/>
                </a:lnTo>
                <a:lnTo>
                  <a:pt x="4722875" y="1371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63438" y="1924802"/>
            <a:ext cx="1273318" cy="523988"/>
          </a:xfrm>
          <a:custGeom>
            <a:avLst/>
            <a:gdLst/>
            <a:ahLst/>
            <a:cxnLst/>
            <a:rect l="l" t="t" r="r" b="b"/>
            <a:pathLst>
              <a:path w="1489075" h="612775">
                <a:moveTo>
                  <a:pt x="1450848" y="536448"/>
                </a:moveTo>
                <a:lnTo>
                  <a:pt x="1435893" y="539615"/>
                </a:lnTo>
                <a:lnTo>
                  <a:pt x="1423797" y="548068"/>
                </a:lnTo>
                <a:lnTo>
                  <a:pt x="1415700" y="560236"/>
                </a:lnTo>
                <a:lnTo>
                  <a:pt x="1412748" y="574548"/>
                </a:lnTo>
                <a:lnTo>
                  <a:pt x="1415700" y="589502"/>
                </a:lnTo>
                <a:lnTo>
                  <a:pt x="1423797" y="601599"/>
                </a:lnTo>
                <a:lnTo>
                  <a:pt x="1435893" y="609695"/>
                </a:lnTo>
                <a:lnTo>
                  <a:pt x="1450848" y="612648"/>
                </a:lnTo>
                <a:lnTo>
                  <a:pt x="1465802" y="609695"/>
                </a:lnTo>
                <a:lnTo>
                  <a:pt x="1477899" y="601599"/>
                </a:lnTo>
                <a:lnTo>
                  <a:pt x="1485995" y="589502"/>
                </a:lnTo>
                <a:lnTo>
                  <a:pt x="1486841" y="585215"/>
                </a:lnTo>
                <a:lnTo>
                  <a:pt x="1450848" y="585215"/>
                </a:lnTo>
                <a:lnTo>
                  <a:pt x="1450848" y="565403"/>
                </a:lnTo>
                <a:lnTo>
                  <a:pt x="1487061" y="565403"/>
                </a:lnTo>
                <a:lnTo>
                  <a:pt x="1485995" y="560236"/>
                </a:lnTo>
                <a:lnTo>
                  <a:pt x="1477899" y="548068"/>
                </a:lnTo>
                <a:lnTo>
                  <a:pt x="1465802" y="539615"/>
                </a:lnTo>
                <a:lnTo>
                  <a:pt x="1450848" y="536448"/>
                </a:lnTo>
                <a:close/>
              </a:path>
              <a:path w="1489075" h="612775">
                <a:moveTo>
                  <a:pt x="283463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580644"/>
                </a:lnTo>
                <a:lnTo>
                  <a:pt x="4572" y="585215"/>
                </a:lnTo>
                <a:lnTo>
                  <a:pt x="1414854" y="585215"/>
                </a:lnTo>
                <a:lnTo>
                  <a:pt x="1412748" y="574548"/>
                </a:lnTo>
                <a:lnTo>
                  <a:pt x="19812" y="574548"/>
                </a:lnTo>
                <a:lnTo>
                  <a:pt x="9144" y="565403"/>
                </a:lnTo>
                <a:lnTo>
                  <a:pt x="19812" y="565403"/>
                </a:lnTo>
                <a:lnTo>
                  <a:pt x="19812" y="19812"/>
                </a:lnTo>
                <a:lnTo>
                  <a:pt x="9144" y="19812"/>
                </a:lnTo>
                <a:lnTo>
                  <a:pt x="19812" y="10667"/>
                </a:lnTo>
                <a:lnTo>
                  <a:pt x="283463" y="10667"/>
                </a:lnTo>
                <a:lnTo>
                  <a:pt x="283463" y="0"/>
                </a:lnTo>
                <a:close/>
              </a:path>
              <a:path w="1489075" h="612775">
                <a:moveTo>
                  <a:pt x="1487061" y="565403"/>
                </a:moveTo>
                <a:lnTo>
                  <a:pt x="1450848" y="565403"/>
                </a:lnTo>
                <a:lnTo>
                  <a:pt x="1450848" y="585215"/>
                </a:lnTo>
                <a:lnTo>
                  <a:pt x="1486841" y="585215"/>
                </a:lnTo>
                <a:lnTo>
                  <a:pt x="1488948" y="574548"/>
                </a:lnTo>
                <a:lnTo>
                  <a:pt x="1487061" y="565403"/>
                </a:lnTo>
                <a:close/>
              </a:path>
              <a:path w="1489075" h="612775">
                <a:moveTo>
                  <a:pt x="19812" y="565403"/>
                </a:moveTo>
                <a:lnTo>
                  <a:pt x="9144" y="565403"/>
                </a:lnTo>
                <a:lnTo>
                  <a:pt x="19812" y="574548"/>
                </a:lnTo>
                <a:lnTo>
                  <a:pt x="19812" y="565403"/>
                </a:lnTo>
                <a:close/>
              </a:path>
              <a:path w="1489075" h="612775">
                <a:moveTo>
                  <a:pt x="1414634" y="565403"/>
                </a:moveTo>
                <a:lnTo>
                  <a:pt x="19812" y="565403"/>
                </a:lnTo>
                <a:lnTo>
                  <a:pt x="19812" y="574548"/>
                </a:lnTo>
                <a:lnTo>
                  <a:pt x="1412748" y="574548"/>
                </a:lnTo>
                <a:lnTo>
                  <a:pt x="1414634" y="565403"/>
                </a:lnTo>
                <a:close/>
              </a:path>
              <a:path w="1489075" h="612775">
                <a:moveTo>
                  <a:pt x="19812" y="10667"/>
                </a:moveTo>
                <a:lnTo>
                  <a:pt x="9144" y="19812"/>
                </a:lnTo>
                <a:lnTo>
                  <a:pt x="19812" y="19812"/>
                </a:lnTo>
                <a:lnTo>
                  <a:pt x="19812" y="10667"/>
                </a:lnTo>
                <a:close/>
              </a:path>
              <a:path w="1489075" h="612775">
                <a:moveTo>
                  <a:pt x="283463" y="10667"/>
                </a:moveTo>
                <a:lnTo>
                  <a:pt x="19812" y="10667"/>
                </a:lnTo>
                <a:lnTo>
                  <a:pt x="19812" y="19812"/>
                </a:lnTo>
                <a:lnTo>
                  <a:pt x="283463" y="19812"/>
                </a:lnTo>
                <a:lnTo>
                  <a:pt x="283463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93643" y="5326109"/>
            <a:ext cx="4038781" cy="667338"/>
          </a:xfrm>
          <a:custGeom>
            <a:avLst/>
            <a:gdLst/>
            <a:ahLst/>
            <a:cxnLst/>
            <a:rect l="l" t="t" r="r" b="b"/>
            <a:pathLst>
              <a:path w="4723130" h="780415">
                <a:moveTo>
                  <a:pt x="4716779" y="0"/>
                </a:moveTo>
                <a:lnTo>
                  <a:pt x="6095" y="0"/>
                </a:lnTo>
                <a:lnTo>
                  <a:pt x="0" y="4572"/>
                </a:lnTo>
                <a:lnTo>
                  <a:pt x="0" y="774192"/>
                </a:lnTo>
                <a:lnTo>
                  <a:pt x="6095" y="780288"/>
                </a:lnTo>
                <a:lnTo>
                  <a:pt x="4716779" y="780288"/>
                </a:lnTo>
                <a:lnTo>
                  <a:pt x="4722875" y="774192"/>
                </a:lnTo>
                <a:lnTo>
                  <a:pt x="4722875" y="768096"/>
                </a:lnTo>
                <a:lnTo>
                  <a:pt x="25907" y="768096"/>
                </a:lnTo>
                <a:lnTo>
                  <a:pt x="12191" y="755904"/>
                </a:lnTo>
                <a:lnTo>
                  <a:pt x="25907" y="755904"/>
                </a:lnTo>
                <a:lnTo>
                  <a:pt x="25907" y="24384"/>
                </a:lnTo>
                <a:lnTo>
                  <a:pt x="12191" y="24384"/>
                </a:lnTo>
                <a:lnTo>
                  <a:pt x="25907" y="12192"/>
                </a:lnTo>
                <a:lnTo>
                  <a:pt x="4722875" y="12192"/>
                </a:lnTo>
                <a:lnTo>
                  <a:pt x="4722875" y="4572"/>
                </a:lnTo>
                <a:lnTo>
                  <a:pt x="4716779" y="0"/>
                </a:lnTo>
                <a:close/>
              </a:path>
              <a:path w="4723130" h="780415">
                <a:moveTo>
                  <a:pt x="25907" y="755904"/>
                </a:moveTo>
                <a:lnTo>
                  <a:pt x="12191" y="755904"/>
                </a:lnTo>
                <a:lnTo>
                  <a:pt x="25907" y="768096"/>
                </a:lnTo>
                <a:lnTo>
                  <a:pt x="25907" y="755904"/>
                </a:lnTo>
                <a:close/>
              </a:path>
              <a:path w="4723130" h="780415">
                <a:moveTo>
                  <a:pt x="4696968" y="755904"/>
                </a:moveTo>
                <a:lnTo>
                  <a:pt x="25907" y="755904"/>
                </a:lnTo>
                <a:lnTo>
                  <a:pt x="25907" y="768096"/>
                </a:lnTo>
                <a:lnTo>
                  <a:pt x="4696968" y="768096"/>
                </a:lnTo>
                <a:lnTo>
                  <a:pt x="4696968" y="755904"/>
                </a:lnTo>
                <a:close/>
              </a:path>
              <a:path w="4723130" h="780415">
                <a:moveTo>
                  <a:pt x="4696968" y="12192"/>
                </a:moveTo>
                <a:lnTo>
                  <a:pt x="4696968" y="768096"/>
                </a:lnTo>
                <a:lnTo>
                  <a:pt x="4710684" y="755904"/>
                </a:lnTo>
                <a:lnTo>
                  <a:pt x="4722875" y="755904"/>
                </a:lnTo>
                <a:lnTo>
                  <a:pt x="4722875" y="24384"/>
                </a:lnTo>
                <a:lnTo>
                  <a:pt x="4710684" y="24384"/>
                </a:lnTo>
                <a:lnTo>
                  <a:pt x="4696968" y="12192"/>
                </a:lnTo>
                <a:close/>
              </a:path>
              <a:path w="4723130" h="780415">
                <a:moveTo>
                  <a:pt x="4722875" y="755904"/>
                </a:moveTo>
                <a:lnTo>
                  <a:pt x="4710684" y="755904"/>
                </a:lnTo>
                <a:lnTo>
                  <a:pt x="4696968" y="768096"/>
                </a:lnTo>
                <a:lnTo>
                  <a:pt x="4722875" y="768096"/>
                </a:lnTo>
                <a:lnTo>
                  <a:pt x="4722875" y="755904"/>
                </a:lnTo>
                <a:close/>
              </a:path>
              <a:path w="4723130" h="780415">
                <a:moveTo>
                  <a:pt x="25907" y="12192"/>
                </a:moveTo>
                <a:lnTo>
                  <a:pt x="12191" y="24384"/>
                </a:lnTo>
                <a:lnTo>
                  <a:pt x="25907" y="24384"/>
                </a:lnTo>
                <a:lnTo>
                  <a:pt x="25907" y="12192"/>
                </a:lnTo>
                <a:close/>
              </a:path>
              <a:path w="4723130" h="780415">
                <a:moveTo>
                  <a:pt x="4696968" y="12192"/>
                </a:moveTo>
                <a:lnTo>
                  <a:pt x="25907" y="12192"/>
                </a:lnTo>
                <a:lnTo>
                  <a:pt x="25907" y="24384"/>
                </a:lnTo>
                <a:lnTo>
                  <a:pt x="4696968" y="24384"/>
                </a:lnTo>
                <a:lnTo>
                  <a:pt x="4696968" y="12192"/>
                </a:lnTo>
                <a:close/>
              </a:path>
              <a:path w="4723130" h="780415">
                <a:moveTo>
                  <a:pt x="4722875" y="12192"/>
                </a:moveTo>
                <a:lnTo>
                  <a:pt x="4696968" y="12192"/>
                </a:lnTo>
                <a:lnTo>
                  <a:pt x="4710684" y="24384"/>
                </a:lnTo>
                <a:lnTo>
                  <a:pt x="4722875" y="24384"/>
                </a:lnTo>
                <a:lnTo>
                  <a:pt x="4722875" y="12192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72703" y="5381276"/>
            <a:ext cx="3941335" cy="73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defTabSz="781903"/>
            <a:r>
              <a:rPr lang="cs-CZ" sz="1197" b="1" spc="-4" dirty="0">
                <a:solidFill>
                  <a:prstClr val="black"/>
                </a:solidFill>
                <a:latin typeface="Arial"/>
                <a:cs typeface="Arial"/>
              </a:rPr>
              <a:t>Volitelné rozšíření:</a:t>
            </a:r>
            <a:endParaRPr sz="119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860" marR="4344" defTabSz="781903"/>
            <a:r>
              <a:rPr sz="1197" b="1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197" b="1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1197" b="1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197" b="1" dirty="0">
                <a:solidFill>
                  <a:srgbClr val="000099"/>
                </a:solidFill>
                <a:latin typeface="Arial"/>
                <a:cs typeface="Arial"/>
              </a:rPr>
              <a:t>0</a:t>
            </a:r>
            <a:r>
              <a:rPr sz="1197" b="1" dirty="0">
                <a:solidFill>
                  <a:prstClr val="black"/>
                </a:solidFill>
                <a:latin typeface="Arial"/>
                <a:cs typeface="Arial"/>
              </a:rPr>
              <a:t>0/V</a:t>
            </a:r>
            <a:r>
              <a:rPr sz="1197" b="1" dirty="0">
                <a:solidFill>
                  <a:srgbClr val="FFC000"/>
                </a:solidFill>
                <a:latin typeface="Arial"/>
                <a:cs typeface="Arial"/>
              </a:rPr>
              <a:t>X</a:t>
            </a:r>
            <a:r>
              <a:rPr sz="1197" b="1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197" b="1" dirty="0">
                <a:solidFill>
                  <a:srgbClr val="000099"/>
                </a:solidFill>
                <a:latin typeface="Arial"/>
                <a:cs typeface="Arial"/>
              </a:rPr>
              <a:t>0</a:t>
            </a:r>
            <a:r>
              <a:rPr sz="1197" b="1" dirty="0">
                <a:solidFill>
                  <a:prstClr val="black"/>
                </a:solidFill>
                <a:latin typeface="Arial"/>
                <a:cs typeface="Arial"/>
              </a:rPr>
              <a:t>0: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cs-CZ" sz="1197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s-CZ" sz="1197" dirty="0" err="1">
                <a:solidFill>
                  <a:prstClr val="black"/>
                </a:solidFill>
                <a:latin typeface="Arial"/>
                <a:cs typeface="Arial"/>
              </a:rPr>
              <a:t>rly</a:t>
            </a:r>
            <a:r>
              <a:rPr lang="cs-CZ" sz="1197" dirty="0">
                <a:solidFill>
                  <a:prstClr val="black"/>
                </a:solidFill>
                <a:latin typeface="Arial"/>
                <a:cs typeface="Arial"/>
              </a:rPr>
              <a:t> výstup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cs-CZ" sz="1197" dirty="0">
                <a:solidFill>
                  <a:prstClr val="black"/>
                </a:solidFill>
                <a:latin typeface="Arial"/>
                <a:cs typeface="Arial"/>
              </a:rPr>
              <a:t>Bez přetížení</a:t>
            </a:r>
            <a:r>
              <a:rPr sz="1197" spc="-4" dirty="0">
                <a:solidFill>
                  <a:prstClr val="black"/>
                </a:solidFill>
                <a:latin typeface="Arial"/>
                <a:cs typeface="Arial"/>
              </a:rPr>
              <a:t>)  </a:t>
            </a:r>
            <a:r>
              <a:rPr sz="1197" b="1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197" b="1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1197" b="1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197" b="1" dirty="0">
                <a:solidFill>
                  <a:srgbClr val="000099"/>
                </a:solidFill>
                <a:latin typeface="Arial"/>
                <a:cs typeface="Arial"/>
              </a:rPr>
              <a:t>1</a:t>
            </a:r>
            <a:r>
              <a:rPr sz="1197" b="1" dirty="0">
                <a:solidFill>
                  <a:prstClr val="black"/>
                </a:solidFill>
                <a:latin typeface="Arial"/>
                <a:cs typeface="Arial"/>
              </a:rPr>
              <a:t>0/V</a:t>
            </a:r>
            <a:r>
              <a:rPr sz="1197" b="1" dirty="0">
                <a:solidFill>
                  <a:srgbClr val="FFC000"/>
                </a:solidFill>
                <a:latin typeface="Arial"/>
                <a:cs typeface="Arial"/>
              </a:rPr>
              <a:t>X</a:t>
            </a:r>
            <a:r>
              <a:rPr sz="1197" b="1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197" b="1" dirty="0">
                <a:solidFill>
                  <a:srgbClr val="000099"/>
                </a:solidFill>
                <a:latin typeface="Arial"/>
                <a:cs typeface="Arial"/>
              </a:rPr>
              <a:t>1</a:t>
            </a:r>
            <a:r>
              <a:rPr sz="1197" b="1" dirty="0">
                <a:solidFill>
                  <a:prstClr val="black"/>
                </a:solidFill>
                <a:latin typeface="Arial"/>
                <a:cs typeface="Arial"/>
              </a:rPr>
              <a:t>0: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cs-CZ" sz="1197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cs-CZ" sz="1197" dirty="0" err="1">
                <a:solidFill>
                  <a:prstClr val="black"/>
                </a:solidFill>
                <a:latin typeface="Arial"/>
                <a:cs typeface="Arial"/>
              </a:rPr>
              <a:t>releový</a:t>
            </a:r>
            <a:r>
              <a:rPr lang="cs-CZ" sz="1197" dirty="0">
                <a:solidFill>
                  <a:prstClr val="black"/>
                </a:solidFill>
                <a:latin typeface="Arial"/>
                <a:cs typeface="Arial"/>
              </a:rPr>
              <a:t> výstup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 +</a:t>
            </a:r>
            <a:r>
              <a:rPr lang="cs-CZ" sz="1197" dirty="0">
                <a:solidFill>
                  <a:prstClr val="black"/>
                </a:solidFill>
                <a:latin typeface="Arial"/>
                <a:cs typeface="Arial"/>
              </a:rPr>
              <a:t>Ochrana motoru  proti p</a:t>
            </a:r>
            <a:r>
              <a:rPr lang="cs-CZ" sz="1197" spc="-137" dirty="0">
                <a:solidFill>
                  <a:prstClr val="black"/>
                </a:solidFill>
                <a:latin typeface="Arial"/>
                <a:cs typeface="Arial"/>
              </a:rPr>
              <a:t>řetížení</a:t>
            </a:r>
            <a:endParaRPr sz="119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98855" y="4896058"/>
            <a:ext cx="4033351" cy="392584"/>
          </a:xfrm>
          <a:custGeom>
            <a:avLst/>
            <a:gdLst/>
            <a:ahLst/>
            <a:cxnLst/>
            <a:rect l="l" t="t" r="r" b="b"/>
            <a:pathLst>
              <a:path w="4716780" h="459104">
                <a:moveTo>
                  <a:pt x="4710683" y="0"/>
                </a:moveTo>
                <a:lnTo>
                  <a:pt x="6096" y="0"/>
                </a:lnTo>
                <a:lnTo>
                  <a:pt x="0" y="4572"/>
                </a:lnTo>
                <a:lnTo>
                  <a:pt x="0" y="452628"/>
                </a:lnTo>
                <a:lnTo>
                  <a:pt x="6096" y="458724"/>
                </a:lnTo>
                <a:lnTo>
                  <a:pt x="4710683" y="458724"/>
                </a:lnTo>
                <a:lnTo>
                  <a:pt x="4716780" y="452628"/>
                </a:lnTo>
                <a:lnTo>
                  <a:pt x="4716780" y="445008"/>
                </a:lnTo>
                <a:lnTo>
                  <a:pt x="25908" y="445008"/>
                </a:lnTo>
                <a:lnTo>
                  <a:pt x="12192" y="432816"/>
                </a:lnTo>
                <a:lnTo>
                  <a:pt x="25908" y="432816"/>
                </a:lnTo>
                <a:lnTo>
                  <a:pt x="25908" y="24384"/>
                </a:lnTo>
                <a:lnTo>
                  <a:pt x="12192" y="24384"/>
                </a:lnTo>
                <a:lnTo>
                  <a:pt x="25908" y="12192"/>
                </a:lnTo>
                <a:lnTo>
                  <a:pt x="4716780" y="12192"/>
                </a:lnTo>
                <a:lnTo>
                  <a:pt x="4716780" y="4572"/>
                </a:lnTo>
                <a:lnTo>
                  <a:pt x="4710683" y="0"/>
                </a:lnTo>
                <a:close/>
              </a:path>
              <a:path w="4716780" h="459104">
                <a:moveTo>
                  <a:pt x="25908" y="432816"/>
                </a:moveTo>
                <a:lnTo>
                  <a:pt x="12192" y="432816"/>
                </a:lnTo>
                <a:lnTo>
                  <a:pt x="25908" y="445008"/>
                </a:lnTo>
                <a:lnTo>
                  <a:pt x="25908" y="432816"/>
                </a:lnTo>
                <a:close/>
              </a:path>
              <a:path w="4716780" h="459104">
                <a:moveTo>
                  <a:pt x="4690872" y="432816"/>
                </a:moveTo>
                <a:lnTo>
                  <a:pt x="25908" y="432816"/>
                </a:lnTo>
                <a:lnTo>
                  <a:pt x="25908" y="445008"/>
                </a:lnTo>
                <a:lnTo>
                  <a:pt x="4690872" y="445008"/>
                </a:lnTo>
                <a:lnTo>
                  <a:pt x="4690872" y="432816"/>
                </a:lnTo>
                <a:close/>
              </a:path>
              <a:path w="4716780" h="459104">
                <a:moveTo>
                  <a:pt x="4690872" y="12192"/>
                </a:moveTo>
                <a:lnTo>
                  <a:pt x="4690872" y="445008"/>
                </a:lnTo>
                <a:lnTo>
                  <a:pt x="4704588" y="432816"/>
                </a:lnTo>
                <a:lnTo>
                  <a:pt x="4716780" y="432816"/>
                </a:lnTo>
                <a:lnTo>
                  <a:pt x="4716780" y="24384"/>
                </a:lnTo>
                <a:lnTo>
                  <a:pt x="4704588" y="24384"/>
                </a:lnTo>
                <a:lnTo>
                  <a:pt x="4690872" y="12192"/>
                </a:lnTo>
                <a:close/>
              </a:path>
              <a:path w="4716780" h="459104">
                <a:moveTo>
                  <a:pt x="4716780" y="432816"/>
                </a:moveTo>
                <a:lnTo>
                  <a:pt x="4704588" y="432816"/>
                </a:lnTo>
                <a:lnTo>
                  <a:pt x="4690872" y="445008"/>
                </a:lnTo>
                <a:lnTo>
                  <a:pt x="4716780" y="445008"/>
                </a:lnTo>
                <a:lnTo>
                  <a:pt x="4716780" y="432816"/>
                </a:lnTo>
                <a:close/>
              </a:path>
              <a:path w="4716780" h="459104">
                <a:moveTo>
                  <a:pt x="25908" y="12192"/>
                </a:moveTo>
                <a:lnTo>
                  <a:pt x="12192" y="24384"/>
                </a:lnTo>
                <a:lnTo>
                  <a:pt x="25908" y="24384"/>
                </a:lnTo>
                <a:lnTo>
                  <a:pt x="25908" y="12192"/>
                </a:lnTo>
                <a:close/>
              </a:path>
              <a:path w="4716780" h="459104">
                <a:moveTo>
                  <a:pt x="4690872" y="12192"/>
                </a:moveTo>
                <a:lnTo>
                  <a:pt x="25908" y="12192"/>
                </a:lnTo>
                <a:lnTo>
                  <a:pt x="25908" y="24384"/>
                </a:lnTo>
                <a:lnTo>
                  <a:pt x="4690872" y="24384"/>
                </a:lnTo>
                <a:lnTo>
                  <a:pt x="4690872" y="12192"/>
                </a:lnTo>
                <a:close/>
              </a:path>
              <a:path w="4716780" h="459104">
                <a:moveTo>
                  <a:pt x="4716780" y="12192"/>
                </a:moveTo>
                <a:lnTo>
                  <a:pt x="4690872" y="12192"/>
                </a:lnTo>
                <a:lnTo>
                  <a:pt x="4704588" y="24384"/>
                </a:lnTo>
                <a:lnTo>
                  <a:pt x="4716780" y="24384"/>
                </a:lnTo>
                <a:lnTo>
                  <a:pt x="4716780" y="12192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2703" y="2221134"/>
            <a:ext cx="2786639" cy="3056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defTabSz="781903"/>
            <a:r>
              <a:rPr lang="cs-CZ" sz="1197" b="1" dirty="0">
                <a:solidFill>
                  <a:prstClr val="black"/>
                </a:solidFill>
                <a:latin typeface="Arial"/>
                <a:cs typeface="Arial"/>
              </a:rPr>
              <a:t>Řízené fáze</a:t>
            </a:r>
            <a:endParaRPr sz="119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860" defTabSz="781903"/>
            <a:r>
              <a:rPr sz="1197" b="1" dirty="0">
                <a:solidFill>
                  <a:srgbClr val="FF0000"/>
                </a:solidFill>
                <a:latin typeface="Arial"/>
                <a:cs typeface="Arial"/>
              </a:rPr>
              <a:t>D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cs-CZ" sz="1197" spc="-9" dirty="0">
                <a:solidFill>
                  <a:prstClr val="black"/>
                </a:solidFill>
                <a:latin typeface="Arial"/>
                <a:cs typeface="Arial"/>
              </a:rPr>
              <a:t>Dvě řízené fáze</a:t>
            </a:r>
            <a:endParaRPr sz="119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860" marR="561993" defTabSz="781903">
              <a:spcBef>
                <a:spcPts val="1005"/>
              </a:spcBef>
            </a:pPr>
            <a:r>
              <a:rPr lang="cs-CZ" sz="1197" b="1" dirty="0">
                <a:solidFill>
                  <a:prstClr val="black"/>
                </a:solidFill>
                <a:latin typeface="Arial"/>
                <a:cs typeface="Arial"/>
              </a:rPr>
              <a:t>Jmenovité napětí </a:t>
            </a:r>
            <a:r>
              <a:rPr sz="1197" b="1" dirty="0">
                <a:solidFill>
                  <a:prstClr val="black"/>
                </a:solidFill>
                <a:latin typeface="Arial"/>
                <a:cs typeface="Arial"/>
              </a:rPr>
              <a:t>(Ue) </a:t>
            </a:r>
            <a:r>
              <a:rPr lang="cs-CZ" sz="1197" b="1" dirty="0">
                <a:solidFill>
                  <a:prstClr val="black"/>
                </a:solidFill>
                <a:latin typeface="Arial"/>
                <a:cs typeface="Arial"/>
              </a:rPr>
              <a:t>         </a:t>
            </a:r>
            <a:r>
              <a:rPr sz="1197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b="1" dirty="0">
                <a:solidFill>
                  <a:srgbClr val="00FFFF"/>
                </a:solidFill>
                <a:latin typeface="Arial"/>
                <a:cs typeface="Arial"/>
              </a:rPr>
              <a:t>40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: 220 – </a:t>
            </a:r>
            <a:r>
              <a:rPr sz="1197" spc="-17" dirty="0">
                <a:solidFill>
                  <a:prstClr val="black"/>
                </a:solidFill>
                <a:latin typeface="Arial"/>
                <a:cs typeface="Arial"/>
              </a:rPr>
              <a:t>400VAC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-15%,</a:t>
            </a:r>
            <a:r>
              <a:rPr sz="1197" spc="-10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+10%</a:t>
            </a:r>
          </a:p>
          <a:p>
            <a:pPr marL="10860" defTabSz="781903"/>
            <a:r>
              <a:rPr sz="1197" b="1" dirty="0">
                <a:solidFill>
                  <a:srgbClr val="00FFFF"/>
                </a:solidFill>
                <a:latin typeface="Arial"/>
                <a:cs typeface="Arial"/>
              </a:rPr>
              <a:t>60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: 220 – </a:t>
            </a:r>
            <a:r>
              <a:rPr sz="1197" spc="-17" dirty="0">
                <a:solidFill>
                  <a:prstClr val="black"/>
                </a:solidFill>
                <a:latin typeface="Arial"/>
                <a:cs typeface="Arial"/>
              </a:rPr>
              <a:t>600VAC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-15%,</a:t>
            </a:r>
            <a:r>
              <a:rPr sz="1197" spc="-10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+10%</a:t>
            </a:r>
          </a:p>
          <a:p>
            <a:pPr marL="10860" defTabSz="781903">
              <a:spcBef>
                <a:spcPts val="915"/>
              </a:spcBef>
            </a:pPr>
            <a:r>
              <a:rPr lang="cs-CZ" sz="1197" b="1" dirty="0">
                <a:solidFill>
                  <a:prstClr val="black"/>
                </a:solidFill>
                <a:latin typeface="Arial"/>
                <a:cs typeface="Arial"/>
              </a:rPr>
              <a:t>Jmenovitý proud </a:t>
            </a:r>
            <a:r>
              <a:rPr sz="1197" b="1" dirty="0">
                <a:solidFill>
                  <a:prstClr val="black"/>
                </a:solidFill>
                <a:latin typeface="Arial"/>
                <a:cs typeface="Arial"/>
              </a:rPr>
              <a:t>(Ie)</a:t>
            </a:r>
            <a:endParaRPr sz="119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860" defTabSz="781903"/>
            <a:r>
              <a:rPr sz="1197" b="1" dirty="0">
                <a:solidFill>
                  <a:srgbClr val="00FF00"/>
                </a:solidFill>
                <a:latin typeface="Arial"/>
                <a:cs typeface="Arial"/>
              </a:rPr>
              <a:t>12</a:t>
            </a:r>
            <a:r>
              <a:rPr sz="1197" b="1" spc="-21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sz="1197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12</a:t>
            </a:r>
            <a:r>
              <a:rPr sz="1197" spc="-8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spc="-4" dirty="0">
                <a:solidFill>
                  <a:prstClr val="black"/>
                </a:solidFill>
                <a:latin typeface="Arial"/>
                <a:cs typeface="Arial"/>
              </a:rPr>
              <a:t>Amp</a:t>
            </a:r>
            <a:r>
              <a:rPr sz="1197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197" spc="-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b="1" dirty="0">
                <a:solidFill>
                  <a:srgbClr val="00FF00"/>
                </a:solidFill>
                <a:latin typeface="Arial"/>
                <a:cs typeface="Arial"/>
              </a:rPr>
              <a:t>16</a:t>
            </a:r>
            <a:r>
              <a:rPr sz="1197" b="1" spc="-21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sz="1197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16</a:t>
            </a:r>
            <a:r>
              <a:rPr sz="1197" spc="-8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spc="-4" dirty="0">
                <a:solidFill>
                  <a:prstClr val="black"/>
                </a:solidFill>
                <a:latin typeface="Arial"/>
                <a:cs typeface="Arial"/>
              </a:rPr>
              <a:t>Amp,</a:t>
            </a:r>
            <a:r>
              <a:rPr sz="1197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b="1" dirty="0">
                <a:solidFill>
                  <a:srgbClr val="00FF00"/>
                </a:solidFill>
                <a:latin typeface="Arial"/>
                <a:cs typeface="Arial"/>
              </a:rPr>
              <a:t>25</a:t>
            </a:r>
            <a:r>
              <a:rPr sz="1197" b="1" spc="-13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sz="1197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25</a:t>
            </a:r>
            <a:r>
              <a:rPr sz="1197" spc="-8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Amp</a:t>
            </a:r>
          </a:p>
          <a:p>
            <a:pPr marL="10860" defTabSz="781903"/>
            <a:r>
              <a:rPr sz="1197" b="1" dirty="0">
                <a:solidFill>
                  <a:srgbClr val="00FF00"/>
                </a:solidFill>
                <a:latin typeface="Arial"/>
                <a:cs typeface="Arial"/>
              </a:rPr>
              <a:t>32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– 32 </a:t>
            </a:r>
            <a:r>
              <a:rPr sz="1197" spc="-4" dirty="0">
                <a:solidFill>
                  <a:prstClr val="black"/>
                </a:solidFill>
                <a:latin typeface="Arial"/>
                <a:cs typeface="Arial"/>
              </a:rPr>
              <a:t>Amp, </a:t>
            </a:r>
            <a:r>
              <a:rPr sz="1197" b="1" dirty="0">
                <a:solidFill>
                  <a:srgbClr val="00FF00"/>
                </a:solidFill>
                <a:latin typeface="Arial"/>
                <a:cs typeface="Arial"/>
              </a:rPr>
              <a:t>45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– 45</a:t>
            </a:r>
            <a:r>
              <a:rPr sz="1197" spc="-25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spc="-4" dirty="0">
                <a:solidFill>
                  <a:prstClr val="black"/>
                </a:solidFill>
                <a:latin typeface="Arial"/>
                <a:cs typeface="Arial"/>
              </a:rPr>
              <a:t>Amp</a:t>
            </a:r>
            <a:endParaRPr sz="1197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781903">
              <a:spcBef>
                <a:spcPts val="4"/>
              </a:spcBef>
            </a:pPr>
            <a:endParaRPr sz="94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860" defTabSz="781903"/>
            <a:r>
              <a:rPr lang="cs-CZ" sz="1197" b="1" dirty="0">
                <a:solidFill>
                  <a:prstClr val="black"/>
                </a:solidFill>
                <a:latin typeface="Arial"/>
                <a:cs typeface="Arial"/>
              </a:rPr>
              <a:t>Řídící napětí</a:t>
            </a:r>
            <a:r>
              <a:rPr sz="1197" b="1" dirty="0">
                <a:solidFill>
                  <a:prstClr val="black"/>
                </a:solidFill>
                <a:latin typeface="Arial"/>
                <a:cs typeface="Arial"/>
              </a:rPr>
              <a:t>(Uc)</a:t>
            </a:r>
            <a:endParaRPr sz="119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860" defTabSz="781903"/>
            <a:r>
              <a:rPr sz="1197" b="1" dirty="0">
                <a:solidFill>
                  <a:srgbClr val="9933FF"/>
                </a:solidFill>
                <a:latin typeface="Arial"/>
                <a:cs typeface="Arial"/>
              </a:rPr>
              <a:t>E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1197" spc="-30" dirty="0">
                <a:solidFill>
                  <a:prstClr val="black"/>
                </a:solidFill>
                <a:latin typeface="Arial"/>
                <a:cs typeface="Arial"/>
              </a:rPr>
              <a:t>110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– 400 </a:t>
            </a:r>
            <a:r>
              <a:rPr sz="1197" spc="-30" dirty="0">
                <a:solidFill>
                  <a:prstClr val="black"/>
                </a:solidFill>
                <a:latin typeface="Arial"/>
                <a:cs typeface="Arial"/>
              </a:rPr>
              <a:t>VAC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(-15%, +10%)</a:t>
            </a:r>
            <a:r>
              <a:rPr sz="1197" spc="-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*</a:t>
            </a:r>
          </a:p>
          <a:p>
            <a:pPr marL="10860" defTabSz="781903"/>
            <a:r>
              <a:rPr sz="1197" b="1" spc="-4" dirty="0">
                <a:solidFill>
                  <a:srgbClr val="9933FF"/>
                </a:solidFill>
                <a:latin typeface="Arial"/>
                <a:cs typeface="Arial"/>
              </a:rPr>
              <a:t>F</a:t>
            </a:r>
            <a:r>
              <a:rPr sz="1197" spc="-4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1197" spc="-13" dirty="0">
                <a:solidFill>
                  <a:prstClr val="black"/>
                </a:solidFill>
                <a:latin typeface="Arial"/>
                <a:cs typeface="Arial"/>
              </a:rPr>
              <a:t>24VAC/DC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(-10%, +10%)</a:t>
            </a:r>
            <a:r>
              <a:rPr sz="1197" spc="-8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*</a:t>
            </a:r>
          </a:p>
          <a:p>
            <a:pPr marL="10860" defTabSz="781903"/>
            <a:r>
              <a:rPr sz="1197" b="1" dirty="0">
                <a:solidFill>
                  <a:srgbClr val="9933FF"/>
                </a:solidFill>
                <a:latin typeface="Arial"/>
                <a:cs typeface="Arial"/>
              </a:rPr>
              <a:t>G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: 100 – </a:t>
            </a:r>
            <a:r>
              <a:rPr sz="1197" spc="-17" dirty="0">
                <a:solidFill>
                  <a:prstClr val="black"/>
                </a:solidFill>
                <a:latin typeface="Arial"/>
                <a:cs typeface="Arial"/>
              </a:rPr>
              <a:t>240VAC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(-15%, +10%)</a:t>
            </a:r>
            <a:r>
              <a:rPr sz="1197" spc="-1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**</a:t>
            </a:r>
          </a:p>
          <a:p>
            <a:pPr marL="15747" defTabSz="781903">
              <a:spcBef>
                <a:spcPts val="1035"/>
              </a:spcBef>
            </a:pPr>
            <a:r>
              <a:rPr lang="cs-CZ" sz="1197" b="1" spc="-4" dirty="0">
                <a:solidFill>
                  <a:prstClr val="black"/>
                </a:solidFill>
                <a:latin typeface="Arial"/>
                <a:cs typeface="Arial"/>
              </a:rPr>
              <a:t>Externí napájení</a:t>
            </a:r>
            <a:r>
              <a:rPr sz="1197" b="1" dirty="0">
                <a:solidFill>
                  <a:prstClr val="black"/>
                </a:solidFill>
                <a:latin typeface="Arial"/>
                <a:cs typeface="Arial"/>
              </a:rPr>
              <a:t>(Us)</a:t>
            </a:r>
            <a:endParaRPr sz="119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5747" defTabSz="781903">
              <a:spcBef>
                <a:spcPts val="9"/>
              </a:spcBef>
            </a:pPr>
            <a:r>
              <a:rPr sz="941" b="1" spc="-4" dirty="0">
                <a:solidFill>
                  <a:srgbClr val="3B3BFF"/>
                </a:solidFill>
                <a:latin typeface="Arial"/>
                <a:cs typeface="Arial"/>
              </a:rPr>
              <a:t>0</a:t>
            </a:r>
            <a:r>
              <a:rPr sz="941" b="1" spc="-4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941" dirty="0">
                <a:solidFill>
                  <a:prstClr val="black"/>
                </a:solidFill>
                <a:latin typeface="Arial"/>
                <a:cs typeface="Arial"/>
              </a:rPr>
              <a:t>Internally </a:t>
            </a:r>
            <a:r>
              <a:rPr sz="941" spc="-4" dirty="0">
                <a:solidFill>
                  <a:prstClr val="black"/>
                </a:solidFill>
                <a:latin typeface="Arial"/>
                <a:cs typeface="Arial"/>
              </a:rPr>
              <a:t>supplied*, </a:t>
            </a:r>
            <a:r>
              <a:rPr sz="941" b="1" dirty="0">
                <a:solidFill>
                  <a:srgbClr val="3B3BFF"/>
                </a:solidFill>
                <a:latin typeface="Arial"/>
                <a:cs typeface="Arial"/>
              </a:rPr>
              <a:t>G</a:t>
            </a:r>
            <a:r>
              <a:rPr sz="941" b="1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941" b="1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41" spc="-4" dirty="0">
                <a:solidFill>
                  <a:prstClr val="black"/>
                </a:solidFill>
                <a:latin typeface="Arial"/>
                <a:cs typeface="Arial"/>
              </a:rPr>
              <a:t>100–240VAC**</a:t>
            </a:r>
            <a:endParaRPr sz="94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31203" y="2412191"/>
            <a:ext cx="1205444" cy="677655"/>
          </a:xfrm>
          <a:custGeom>
            <a:avLst/>
            <a:gdLst/>
            <a:ahLst/>
            <a:cxnLst/>
            <a:rect l="l" t="t" r="r" b="b"/>
            <a:pathLst>
              <a:path w="1409700" h="792479">
                <a:moveTo>
                  <a:pt x="1371600" y="716280"/>
                </a:moveTo>
                <a:lnTo>
                  <a:pt x="1356645" y="719232"/>
                </a:lnTo>
                <a:lnTo>
                  <a:pt x="1344549" y="727329"/>
                </a:lnTo>
                <a:lnTo>
                  <a:pt x="1336452" y="739425"/>
                </a:lnTo>
                <a:lnTo>
                  <a:pt x="1333500" y="754380"/>
                </a:lnTo>
                <a:lnTo>
                  <a:pt x="1336452" y="769334"/>
                </a:lnTo>
                <a:lnTo>
                  <a:pt x="1344549" y="781431"/>
                </a:lnTo>
                <a:lnTo>
                  <a:pt x="1356645" y="789527"/>
                </a:lnTo>
                <a:lnTo>
                  <a:pt x="1371600" y="792480"/>
                </a:lnTo>
                <a:lnTo>
                  <a:pt x="1386554" y="789527"/>
                </a:lnTo>
                <a:lnTo>
                  <a:pt x="1398651" y="781430"/>
                </a:lnTo>
                <a:lnTo>
                  <a:pt x="1406747" y="769334"/>
                </a:lnTo>
                <a:lnTo>
                  <a:pt x="1407894" y="763524"/>
                </a:lnTo>
                <a:lnTo>
                  <a:pt x="1371600" y="763524"/>
                </a:lnTo>
                <a:lnTo>
                  <a:pt x="1371600" y="745236"/>
                </a:lnTo>
                <a:lnTo>
                  <a:pt x="1407894" y="745236"/>
                </a:lnTo>
                <a:lnTo>
                  <a:pt x="1406747" y="739425"/>
                </a:lnTo>
                <a:lnTo>
                  <a:pt x="1398651" y="727329"/>
                </a:lnTo>
                <a:lnTo>
                  <a:pt x="1386554" y="719232"/>
                </a:lnTo>
                <a:lnTo>
                  <a:pt x="1371600" y="716280"/>
                </a:lnTo>
                <a:close/>
              </a:path>
              <a:path w="1409700" h="792479">
                <a:moveTo>
                  <a:pt x="676655" y="10668"/>
                </a:moveTo>
                <a:lnTo>
                  <a:pt x="676655" y="760476"/>
                </a:lnTo>
                <a:lnTo>
                  <a:pt x="681227" y="763524"/>
                </a:lnTo>
                <a:lnTo>
                  <a:pt x="1335305" y="763524"/>
                </a:lnTo>
                <a:lnTo>
                  <a:pt x="1333500" y="754380"/>
                </a:lnTo>
                <a:lnTo>
                  <a:pt x="694943" y="754380"/>
                </a:lnTo>
                <a:lnTo>
                  <a:pt x="685800" y="745236"/>
                </a:lnTo>
                <a:lnTo>
                  <a:pt x="694943" y="745236"/>
                </a:lnTo>
                <a:lnTo>
                  <a:pt x="694943" y="19812"/>
                </a:lnTo>
                <a:lnTo>
                  <a:pt x="685800" y="19812"/>
                </a:lnTo>
                <a:lnTo>
                  <a:pt x="676655" y="10668"/>
                </a:lnTo>
                <a:close/>
              </a:path>
              <a:path w="1409700" h="792479">
                <a:moveTo>
                  <a:pt x="1407894" y="745236"/>
                </a:moveTo>
                <a:lnTo>
                  <a:pt x="1371600" y="745236"/>
                </a:lnTo>
                <a:lnTo>
                  <a:pt x="1371600" y="763524"/>
                </a:lnTo>
                <a:lnTo>
                  <a:pt x="1407894" y="763524"/>
                </a:lnTo>
                <a:lnTo>
                  <a:pt x="1409700" y="754380"/>
                </a:lnTo>
                <a:lnTo>
                  <a:pt x="1407894" y="745236"/>
                </a:lnTo>
                <a:close/>
              </a:path>
              <a:path w="1409700" h="792479">
                <a:moveTo>
                  <a:pt x="694943" y="745236"/>
                </a:moveTo>
                <a:lnTo>
                  <a:pt x="685800" y="745236"/>
                </a:lnTo>
                <a:lnTo>
                  <a:pt x="694943" y="754380"/>
                </a:lnTo>
                <a:lnTo>
                  <a:pt x="694943" y="745236"/>
                </a:lnTo>
                <a:close/>
              </a:path>
              <a:path w="1409700" h="792479">
                <a:moveTo>
                  <a:pt x="1335305" y="745236"/>
                </a:moveTo>
                <a:lnTo>
                  <a:pt x="694943" y="745236"/>
                </a:lnTo>
                <a:lnTo>
                  <a:pt x="694943" y="754380"/>
                </a:lnTo>
                <a:lnTo>
                  <a:pt x="1333500" y="754380"/>
                </a:lnTo>
                <a:lnTo>
                  <a:pt x="1335305" y="745236"/>
                </a:lnTo>
                <a:close/>
              </a:path>
              <a:path w="1409700" h="792479">
                <a:moveTo>
                  <a:pt x="691896" y="0"/>
                </a:moveTo>
                <a:lnTo>
                  <a:pt x="0" y="0"/>
                </a:lnTo>
                <a:lnTo>
                  <a:pt x="0" y="19812"/>
                </a:lnTo>
                <a:lnTo>
                  <a:pt x="676655" y="19812"/>
                </a:lnTo>
                <a:lnTo>
                  <a:pt x="676655" y="10668"/>
                </a:lnTo>
                <a:lnTo>
                  <a:pt x="694943" y="10668"/>
                </a:lnTo>
                <a:lnTo>
                  <a:pt x="694943" y="4572"/>
                </a:lnTo>
                <a:lnTo>
                  <a:pt x="691896" y="0"/>
                </a:lnTo>
                <a:close/>
              </a:path>
              <a:path w="1409700" h="792479">
                <a:moveTo>
                  <a:pt x="694943" y="10668"/>
                </a:moveTo>
                <a:lnTo>
                  <a:pt x="676655" y="10668"/>
                </a:lnTo>
                <a:lnTo>
                  <a:pt x="685800" y="19812"/>
                </a:lnTo>
                <a:lnTo>
                  <a:pt x="694943" y="19812"/>
                </a:lnTo>
                <a:lnTo>
                  <a:pt x="694943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09816" y="2994715"/>
            <a:ext cx="627157" cy="693402"/>
          </a:xfrm>
          <a:custGeom>
            <a:avLst/>
            <a:gdLst/>
            <a:ahLst/>
            <a:cxnLst/>
            <a:rect l="l" t="t" r="r" b="b"/>
            <a:pathLst>
              <a:path w="733425" h="810895">
                <a:moveTo>
                  <a:pt x="694944" y="734568"/>
                </a:moveTo>
                <a:lnTo>
                  <a:pt x="679989" y="737735"/>
                </a:lnTo>
                <a:lnTo>
                  <a:pt x="667893" y="746188"/>
                </a:lnTo>
                <a:lnTo>
                  <a:pt x="659796" y="758356"/>
                </a:lnTo>
                <a:lnTo>
                  <a:pt x="656844" y="772668"/>
                </a:lnTo>
                <a:lnTo>
                  <a:pt x="659796" y="787622"/>
                </a:lnTo>
                <a:lnTo>
                  <a:pt x="667893" y="799719"/>
                </a:lnTo>
                <a:lnTo>
                  <a:pt x="679989" y="807815"/>
                </a:lnTo>
                <a:lnTo>
                  <a:pt x="694944" y="810768"/>
                </a:lnTo>
                <a:lnTo>
                  <a:pt x="709898" y="807815"/>
                </a:lnTo>
                <a:lnTo>
                  <a:pt x="721995" y="799719"/>
                </a:lnTo>
                <a:lnTo>
                  <a:pt x="730091" y="787622"/>
                </a:lnTo>
                <a:lnTo>
                  <a:pt x="730937" y="783336"/>
                </a:lnTo>
                <a:lnTo>
                  <a:pt x="694944" y="783336"/>
                </a:lnTo>
                <a:lnTo>
                  <a:pt x="694944" y="763524"/>
                </a:lnTo>
                <a:lnTo>
                  <a:pt x="731157" y="763524"/>
                </a:lnTo>
                <a:lnTo>
                  <a:pt x="730091" y="758356"/>
                </a:lnTo>
                <a:lnTo>
                  <a:pt x="721995" y="746188"/>
                </a:lnTo>
                <a:lnTo>
                  <a:pt x="709898" y="737735"/>
                </a:lnTo>
                <a:lnTo>
                  <a:pt x="694944" y="734568"/>
                </a:lnTo>
                <a:close/>
              </a:path>
              <a:path w="733425" h="810895">
                <a:moveTo>
                  <a:pt x="18287" y="0"/>
                </a:moveTo>
                <a:lnTo>
                  <a:pt x="0" y="0"/>
                </a:lnTo>
                <a:lnTo>
                  <a:pt x="0" y="778763"/>
                </a:lnTo>
                <a:lnTo>
                  <a:pt x="4572" y="783336"/>
                </a:lnTo>
                <a:lnTo>
                  <a:pt x="658950" y="783336"/>
                </a:lnTo>
                <a:lnTo>
                  <a:pt x="656844" y="772668"/>
                </a:lnTo>
                <a:lnTo>
                  <a:pt x="18287" y="772668"/>
                </a:lnTo>
                <a:lnTo>
                  <a:pt x="9144" y="763524"/>
                </a:lnTo>
                <a:lnTo>
                  <a:pt x="18287" y="763524"/>
                </a:lnTo>
                <a:lnTo>
                  <a:pt x="18287" y="0"/>
                </a:lnTo>
                <a:close/>
              </a:path>
              <a:path w="733425" h="810895">
                <a:moveTo>
                  <a:pt x="731157" y="763524"/>
                </a:moveTo>
                <a:lnTo>
                  <a:pt x="694944" y="763524"/>
                </a:lnTo>
                <a:lnTo>
                  <a:pt x="694944" y="783336"/>
                </a:lnTo>
                <a:lnTo>
                  <a:pt x="730937" y="783336"/>
                </a:lnTo>
                <a:lnTo>
                  <a:pt x="733044" y="772668"/>
                </a:lnTo>
                <a:lnTo>
                  <a:pt x="731157" y="763524"/>
                </a:lnTo>
                <a:close/>
              </a:path>
              <a:path w="733425" h="810895">
                <a:moveTo>
                  <a:pt x="18287" y="763524"/>
                </a:moveTo>
                <a:lnTo>
                  <a:pt x="9144" y="763524"/>
                </a:lnTo>
                <a:lnTo>
                  <a:pt x="18287" y="772668"/>
                </a:lnTo>
                <a:lnTo>
                  <a:pt x="18287" y="763524"/>
                </a:lnTo>
                <a:close/>
              </a:path>
              <a:path w="733425" h="810895">
                <a:moveTo>
                  <a:pt x="658730" y="763524"/>
                </a:moveTo>
                <a:lnTo>
                  <a:pt x="18287" y="763524"/>
                </a:lnTo>
                <a:lnTo>
                  <a:pt x="18287" y="772668"/>
                </a:lnTo>
                <a:lnTo>
                  <a:pt x="656844" y="772668"/>
                </a:lnTo>
                <a:lnTo>
                  <a:pt x="658730" y="763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09816" y="3535534"/>
            <a:ext cx="627157" cy="929604"/>
          </a:xfrm>
          <a:custGeom>
            <a:avLst/>
            <a:gdLst/>
            <a:ahLst/>
            <a:cxnLst/>
            <a:rect l="l" t="t" r="r" b="b"/>
            <a:pathLst>
              <a:path w="733425" h="1087120">
                <a:moveTo>
                  <a:pt x="694944" y="1010412"/>
                </a:moveTo>
                <a:lnTo>
                  <a:pt x="679989" y="1013364"/>
                </a:lnTo>
                <a:lnTo>
                  <a:pt x="667893" y="1021460"/>
                </a:lnTo>
                <a:lnTo>
                  <a:pt x="659796" y="1033557"/>
                </a:lnTo>
                <a:lnTo>
                  <a:pt x="656844" y="1048512"/>
                </a:lnTo>
                <a:lnTo>
                  <a:pt x="659796" y="1063466"/>
                </a:lnTo>
                <a:lnTo>
                  <a:pt x="667893" y="1075563"/>
                </a:lnTo>
                <a:lnTo>
                  <a:pt x="679989" y="1083659"/>
                </a:lnTo>
                <a:lnTo>
                  <a:pt x="694944" y="1086612"/>
                </a:lnTo>
                <a:lnTo>
                  <a:pt x="709898" y="1083659"/>
                </a:lnTo>
                <a:lnTo>
                  <a:pt x="721995" y="1075563"/>
                </a:lnTo>
                <a:lnTo>
                  <a:pt x="730091" y="1063466"/>
                </a:lnTo>
                <a:lnTo>
                  <a:pt x="730937" y="1059180"/>
                </a:lnTo>
                <a:lnTo>
                  <a:pt x="694944" y="1059180"/>
                </a:lnTo>
                <a:lnTo>
                  <a:pt x="694944" y="1039368"/>
                </a:lnTo>
                <a:lnTo>
                  <a:pt x="731238" y="1039368"/>
                </a:lnTo>
                <a:lnTo>
                  <a:pt x="730091" y="1033557"/>
                </a:lnTo>
                <a:lnTo>
                  <a:pt x="721995" y="1021461"/>
                </a:lnTo>
                <a:lnTo>
                  <a:pt x="709898" y="1013364"/>
                </a:lnTo>
                <a:lnTo>
                  <a:pt x="694944" y="1010412"/>
                </a:lnTo>
                <a:close/>
              </a:path>
              <a:path w="733425" h="1087120">
                <a:moveTo>
                  <a:pt x="18287" y="0"/>
                </a:moveTo>
                <a:lnTo>
                  <a:pt x="0" y="0"/>
                </a:lnTo>
                <a:lnTo>
                  <a:pt x="0" y="1054608"/>
                </a:lnTo>
                <a:lnTo>
                  <a:pt x="4572" y="1059180"/>
                </a:lnTo>
                <a:lnTo>
                  <a:pt x="658950" y="1059180"/>
                </a:lnTo>
                <a:lnTo>
                  <a:pt x="656844" y="1048512"/>
                </a:lnTo>
                <a:lnTo>
                  <a:pt x="18287" y="1048512"/>
                </a:lnTo>
                <a:lnTo>
                  <a:pt x="9144" y="1039368"/>
                </a:lnTo>
                <a:lnTo>
                  <a:pt x="18287" y="1039368"/>
                </a:lnTo>
                <a:lnTo>
                  <a:pt x="18287" y="0"/>
                </a:lnTo>
                <a:close/>
              </a:path>
              <a:path w="733425" h="1087120">
                <a:moveTo>
                  <a:pt x="731238" y="1039368"/>
                </a:moveTo>
                <a:lnTo>
                  <a:pt x="694944" y="1039368"/>
                </a:lnTo>
                <a:lnTo>
                  <a:pt x="694944" y="1059180"/>
                </a:lnTo>
                <a:lnTo>
                  <a:pt x="730937" y="1059180"/>
                </a:lnTo>
                <a:lnTo>
                  <a:pt x="733044" y="1048512"/>
                </a:lnTo>
                <a:lnTo>
                  <a:pt x="731238" y="1039368"/>
                </a:lnTo>
                <a:close/>
              </a:path>
              <a:path w="733425" h="1087120">
                <a:moveTo>
                  <a:pt x="18287" y="1039368"/>
                </a:moveTo>
                <a:lnTo>
                  <a:pt x="9144" y="1039368"/>
                </a:lnTo>
                <a:lnTo>
                  <a:pt x="18287" y="1048512"/>
                </a:lnTo>
                <a:lnTo>
                  <a:pt x="18287" y="1039368"/>
                </a:lnTo>
                <a:close/>
              </a:path>
              <a:path w="733425" h="1087120">
                <a:moveTo>
                  <a:pt x="658649" y="1039368"/>
                </a:moveTo>
                <a:lnTo>
                  <a:pt x="18287" y="1039368"/>
                </a:lnTo>
                <a:lnTo>
                  <a:pt x="18287" y="1048512"/>
                </a:lnTo>
                <a:lnTo>
                  <a:pt x="656844" y="1048512"/>
                </a:lnTo>
                <a:lnTo>
                  <a:pt x="658649" y="1039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09816" y="4420396"/>
            <a:ext cx="632044" cy="703719"/>
          </a:xfrm>
          <a:custGeom>
            <a:avLst/>
            <a:gdLst/>
            <a:ahLst/>
            <a:cxnLst/>
            <a:rect l="l" t="t" r="r" b="b"/>
            <a:pathLst>
              <a:path w="739139" h="822960">
                <a:moveTo>
                  <a:pt x="701040" y="746759"/>
                </a:moveTo>
                <a:lnTo>
                  <a:pt x="686728" y="749712"/>
                </a:lnTo>
                <a:lnTo>
                  <a:pt x="674560" y="757808"/>
                </a:lnTo>
                <a:lnTo>
                  <a:pt x="666107" y="769905"/>
                </a:lnTo>
                <a:lnTo>
                  <a:pt x="662940" y="784859"/>
                </a:lnTo>
                <a:lnTo>
                  <a:pt x="666107" y="799171"/>
                </a:lnTo>
                <a:lnTo>
                  <a:pt x="674560" y="811339"/>
                </a:lnTo>
                <a:lnTo>
                  <a:pt x="686728" y="819792"/>
                </a:lnTo>
                <a:lnTo>
                  <a:pt x="701040" y="822959"/>
                </a:lnTo>
                <a:lnTo>
                  <a:pt x="715994" y="819792"/>
                </a:lnTo>
                <a:lnTo>
                  <a:pt x="728090" y="811339"/>
                </a:lnTo>
                <a:lnTo>
                  <a:pt x="736187" y="799171"/>
                </a:lnTo>
                <a:lnTo>
                  <a:pt x="737253" y="794003"/>
                </a:lnTo>
                <a:lnTo>
                  <a:pt x="701040" y="794003"/>
                </a:lnTo>
                <a:lnTo>
                  <a:pt x="701040" y="774191"/>
                </a:lnTo>
                <a:lnTo>
                  <a:pt x="737033" y="774191"/>
                </a:lnTo>
                <a:lnTo>
                  <a:pt x="736187" y="769905"/>
                </a:lnTo>
                <a:lnTo>
                  <a:pt x="728091" y="757808"/>
                </a:lnTo>
                <a:lnTo>
                  <a:pt x="715994" y="749712"/>
                </a:lnTo>
                <a:lnTo>
                  <a:pt x="701040" y="746759"/>
                </a:lnTo>
                <a:close/>
              </a:path>
              <a:path w="739139" h="822960">
                <a:moveTo>
                  <a:pt x="18287" y="0"/>
                </a:moveTo>
                <a:lnTo>
                  <a:pt x="0" y="0"/>
                </a:lnTo>
                <a:lnTo>
                  <a:pt x="0" y="789432"/>
                </a:lnTo>
                <a:lnTo>
                  <a:pt x="4572" y="794003"/>
                </a:lnTo>
                <a:lnTo>
                  <a:pt x="664963" y="794003"/>
                </a:lnTo>
                <a:lnTo>
                  <a:pt x="662940" y="784859"/>
                </a:lnTo>
                <a:lnTo>
                  <a:pt x="18287" y="784859"/>
                </a:lnTo>
                <a:lnTo>
                  <a:pt x="9144" y="774191"/>
                </a:lnTo>
                <a:lnTo>
                  <a:pt x="18287" y="774191"/>
                </a:lnTo>
                <a:lnTo>
                  <a:pt x="18287" y="0"/>
                </a:lnTo>
                <a:close/>
              </a:path>
              <a:path w="739139" h="822960">
                <a:moveTo>
                  <a:pt x="737033" y="774191"/>
                </a:moveTo>
                <a:lnTo>
                  <a:pt x="701040" y="774191"/>
                </a:lnTo>
                <a:lnTo>
                  <a:pt x="701040" y="794003"/>
                </a:lnTo>
                <a:lnTo>
                  <a:pt x="737253" y="794003"/>
                </a:lnTo>
                <a:lnTo>
                  <a:pt x="739140" y="784859"/>
                </a:lnTo>
                <a:lnTo>
                  <a:pt x="737033" y="774191"/>
                </a:lnTo>
                <a:close/>
              </a:path>
              <a:path w="739139" h="822960">
                <a:moveTo>
                  <a:pt x="18287" y="774191"/>
                </a:moveTo>
                <a:lnTo>
                  <a:pt x="9144" y="774191"/>
                </a:lnTo>
                <a:lnTo>
                  <a:pt x="18287" y="784859"/>
                </a:lnTo>
                <a:lnTo>
                  <a:pt x="18287" y="774191"/>
                </a:lnTo>
                <a:close/>
              </a:path>
              <a:path w="739139" h="822960">
                <a:moveTo>
                  <a:pt x="665199" y="774191"/>
                </a:moveTo>
                <a:lnTo>
                  <a:pt x="18287" y="774191"/>
                </a:lnTo>
                <a:lnTo>
                  <a:pt x="18287" y="784859"/>
                </a:lnTo>
                <a:lnTo>
                  <a:pt x="662940" y="784859"/>
                </a:lnTo>
                <a:lnTo>
                  <a:pt x="665199" y="774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09816" y="5010737"/>
            <a:ext cx="627157" cy="681999"/>
          </a:xfrm>
          <a:custGeom>
            <a:avLst/>
            <a:gdLst/>
            <a:ahLst/>
            <a:cxnLst/>
            <a:rect l="l" t="t" r="r" b="b"/>
            <a:pathLst>
              <a:path w="733425" h="797560">
                <a:moveTo>
                  <a:pt x="694944" y="720851"/>
                </a:moveTo>
                <a:lnTo>
                  <a:pt x="679989" y="723804"/>
                </a:lnTo>
                <a:lnTo>
                  <a:pt x="667893" y="731900"/>
                </a:lnTo>
                <a:lnTo>
                  <a:pt x="659796" y="743997"/>
                </a:lnTo>
                <a:lnTo>
                  <a:pt x="656844" y="758951"/>
                </a:lnTo>
                <a:lnTo>
                  <a:pt x="659796" y="773906"/>
                </a:lnTo>
                <a:lnTo>
                  <a:pt x="667893" y="786002"/>
                </a:lnTo>
                <a:lnTo>
                  <a:pt x="679989" y="794099"/>
                </a:lnTo>
                <a:lnTo>
                  <a:pt x="694944" y="797051"/>
                </a:lnTo>
                <a:lnTo>
                  <a:pt x="709898" y="794099"/>
                </a:lnTo>
                <a:lnTo>
                  <a:pt x="721995" y="786002"/>
                </a:lnTo>
                <a:lnTo>
                  <a:pt x="730091" y="773906"/>
                </a:lnTo>
                <a:lnTo>
                  <a:pt x="731238" y="768095"/>
                </a:lnTo>
                <a:lnTo>
                  <a:pt x="694944" y="768095"/>
                </a:lnTo>
                <a:lnTo>
                  <a:pt x="694944" y="749807"/>
                </a:lnTo>
                <a:lnTo>
                  <a:pt x="731238" y="749807"/>
                </a:lnTo>
                <a:lnTo>
                  <a:pt x="730091" y="743997"/>
                </a:lnTo>
                <a:lnTo>
                  <a:pt x="721995" y="731900"/>
                </a:lnTo>
                <a:lnTo>
                  <a:pt x="709898" y="723804"/>
                </a:lnTo>
                <a:lnTo>
                  <a:pt x="694944" y="720851"/>
                </a:lnTo>
                <a:close/>
              </a:path>
              <a:path w="733425" h="797560">
                <a:moveTo>
                  <a:pt x="18287" y="0"/>
                </a:moveTo>
                <a:lnTo>
                  <a:pt x="0" y="0"/>
                </a:lnTo>
                <a:lnTo>
                  <a:pt x="0" y="763523"/>
                </a:lnTo>
                <a:lnTo>
                  <a:pt x="4572" y="768095"/>
                </a:lnTo>
                <a:lnTo>
                  <a:pt x="658649" y="768095"/>
                </a:lnTo>
                <a:lnTo>
                  <a:pt x="656844" y="758951"/>
                </a:lnTo>
                <a:lnTo>
                  <a:pt x="18287" y="758951"/>
                </a:lnTo>
                <a:lnTo>
                  <a:pt x="9144" y="749807"/>
                </a:lnTo>
                <a:lnTo>
                  <a:pt x="18287" y="749807"/>
                </a:lnTo>
                <a:lnTo>
                  <a:pt x="18287" y="0"/>
                </a:lnTo>
                <a:close/>
              </a:path>
              <a:path w="733425" h="797560">
                <a:moveTo>
                  <a:pt x="731238" y="749807"/>
                </a:moveTo>
                <a:lnTo>
                  <a:pt x="694944" y="749807"/>
                </a:lnTo>
                <a:lnTo>
                  <a:pt x="694944" y="768095"/>
                </a:lnTo>
                <a:lnTo>
                  <a:pt x="731238" y="768095"/>
                </a:lnTo>
                <a:lnTo>
                  <a:pt x="733044" y="758951"/>
                </a:lnTo>
                <a:lnTo>
                  <a:pt x="731238" y="749807"/>
                </a:lnTo>
                <a:close/>
              </a:path>
              <a:path w="733425" h="797560">
                <a:moveTo>
                  <a:pt x="18287" y="749807"/>
                </a:moveTo>
                <a:lnTo>
                  <a:pt x="9144" y="749807"/>
                </a:lnTo>
                <a:lnTo>
                  <a:pt x="18287" y="758951"/>
                </a:lnTo>
                <a:lnTo>
                  <a:pt x="18287" y="749807"/>
                </a:lnTo>
                <a:close/>
              </a:path>
              <a:path w="733425" h="797560">
                <a:moveTo>
                  <a:pt x="658649" y="749807"/>
                </a:moveTo>
                <a:lnTo>
                  <a:pt x="18287" y="749807"/>
                </a:lnTo>
                <a:lnTo>
                  <a:pt x="18287" y="758951"/>
                </a:lnTo>
                <a:lnTo>
                  <a:pt x="656844" y="758951"/>
                </a:lnTo>
                <a:lnTo>
                  <a:pt x="658649" y="749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3938" y="5312208"/>
            <a:ext cx="2345186" cy="36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defTabSz="781903"/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* </a:t>
            </a:r>
            <a:r>
              <a:rPr lang="cs-CZ" sz="1197" dirty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spc="-4" dirty="0">
                <a:solidFill>
                  <a:prstClr val="black"/>
                </a:solidFill>
                <a:latin typeface="Arial"/>
                <a:cs typeface="Arial"/>
              </a:rPr>
              <a:t>RSGD40</a:t>
            </a:r>
            <a:endParaRPr sz="119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860" defTabSz="781903"/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**</a:t>
            </a:r>
            <a:r>
              <a:rPr lang="cs-CZ" sz="1197" dirty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sz="119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7" spc="-4" dirty="0">
                <a:solidFill>
                  <a:prstClr val="black"/>
                </a:solidFill>
                <a:latin typeface="Arial"/>
                <a:cs typeface="Arial"/>
              </a:rPr>
              <a:t>RSGD60</a:t>
            </a:r>
            <a:endParaRPr sz="119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8372" y="1859642"/>
            <a:ext cx="2577696" cy="3203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defTabSz="781903">
              <a:lnSpc>
                <a:spcPts val="1300"/>
              </a:lnSpc>
            </a:pPr>
            <a:r>
              <a:rPr spc="-4" dirty="0">
                <a:solidFill>
                  <a:prstClr val="black"/>
                </a:solidFill>
              </a:rPr>
              <a:t>Carlo </a:t>
            </a:r>
            <a:r>
              <a:rPr dirty="0">
                <a:solidFill>
                  <a:prstClr val="black"/>
                </a:solidFill>
              </a:rPr>
              <a:t>Gavazzi</a:t>
            </a:r>
            <a:r>
              <a:rPr spc="-77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EEMEA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defTabSz="781903">
              <a:lnSpc>
                <a:spcPts val="945"/>
              </a:lnSpc>
            </a:pPr>
            <a:r>
              <a:rPr spc="-4" dirty="0">
                <a:solidFill>
                  <a:prstClr val="black"/>
                </a:solidFill>
              </a:rPr>
              <a:t>Matteo Ferraro   June,</a:t>
            </a:r>
            <a:r>
              <a:rPr spc="9" dirty="0">
                <a:solidFill>
                  <a:prstClr val="black"/>
                </a:solidFill>
              </a:rPr>
              <a:t> </a:t>
            </a:r>
            <a:r>
              <a:rPr spc="-4" dirty="0">
                <a:solidFill>
                  <a:prstClr val="black"/>
                </a:solidFill>
              </a:rPr>
              <a:t>2017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20" defTabSz="781903">
              <a:lnSpc>
                <a:spcPts val="945"/>
              </a:lnSpc>
            </a:pPr>
            <a:fld id="{81D60167-4931-47E6-BA6A-407CBD079E47}" type="slidenum">
              <a:rPr spc="-4" dirty="0">
                <a:solidFill>
                  <a:prstClr val="black"/>
                </a:solidFill>
              </a:rPr>
              <a:pPr marL="21720" defTabSz="781903">
                <a:lnSpc>
                  <a:spcPts val="945"/>
                </a:lnSpc>
              </a:pPr>
              <a:t>12</a:t>
            </a:fld>
            <a:endParaRPr spc="-4" dirty="0">
              <a:solidFill>
                <a:prstClr val="black"/>
              </a:solidFill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467404AD-9275-4A4D-A5A4-0EDEDC66F844}"/>
              </a:ext>
            </a:extLst>
          </p:cNvPr>
          <p:cNvSpPr/>
          <p:nvPr/>
        </p:nvSpPr>
        <p:spPr>
          <a:xfrm>
            <a:off x="2641511" y="1723363"/>
            <a:ext cx="4407489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62268" lvl="0" defTabSz="781903">
              <a:spcBef>
                <a:spcPts val="398"/>
              </a:spcBef>
            </a:pPr>
            <a:r>
              <a:rPr lang="pl-PL" sz="1710" b="1" dirty="0">
                <a:solidFill>
                  <a:prstClr val="black"/>
                </a:solidFill>
                <a:latin typeface="Arial"/>
                <a:cs typeface="Arial"/>
              </a:rPr>
              <a:t>RSG</a:t>
            </a:r>
            <a:r>
              <a:rPr lang="pl-PL" sz="1710" b="1" dirty="0">
                <a:solidFill>
                  <a:srgbClr val="FF0000"/>
                </a:solidFill>
                <a:latin typeface="Arial"/>
                <a:cs typeface="Arial"/>
              </a:rPr>
              <a:t>D </a:t>
            </a:r>
            <a:r>
              <a:rPr lang="pl-PL" sz="1710" b="1" dirty="0">
                <a:solidFill>
                  <a:srgbClr val="00FFFF"/>
                </a:solidFill>
                <a:latin typeface="Arial"/>
                <a:cs typeface="Arial"/>
              </a:rPr>
              <a:t>XX </a:t>
            </a:r>
            <a:r>
              <a:rPr lang="pl-PL" sz="1710" b="1" dirty="0">
                <a:solidFill>
                  <a:srgbClr val="00FF00"/>
                </a:solidFill>
                <a:latin typeface="Arial"/>
                <a:cs typeface="Arial"/>
              </a:rPr>
              <a:t>YY </a:t>
            </a:r>
            <a:r>
              <a:rPr lang="pl-PL" sz="1710" b="1" dirty="0">
                <a:solidFill>
                  <a:srgbClr val="9933FF"/>
                </a:solidFill>
                <a:latin typeface="Arial"/>
                <a:cs typeface="Arial"/>
              </a:rPr>
              <a:t>Z </a:t>
            </a:r>
            <a:r>
              <a:rPr lang="pl-PL" sz="1710" b="1" dirty="0">
                <a:solidFill>
                  <a:srgbClr val="0000FF"/>
                </a:solidFill>
                <a:latin typeface="Arial"/>
                <a:cs typeface="Arial"/>
              </a:rPr>
              <a:t>0 </a:t>
            </a:r>
            <a:r>
              <a:rPr lang="pl-PL" sz="1710" b="1" dirty="0">
                <a:solidFill>
                  <a:prstClr val="black"/>
                </a:solidFill>
                <a:latin typeface="Arial"/>
                <a:cs typeface="Arial"/>
              </a:rPr>
              <a:t>V </a:t>
            </a:r>
            <a:r>
              <a:rPr lang="pl-PL" sz="1710" b="1" dirty="0">
                <a:solidFill>
                  <a:srgbClr val="FFC000"/>
                </a:solidFill>
                <a:latin typeface="Arial"/>
                <a:cs typeface="Arial"/>
              </a:rPr>
              <a:t>U </a:t>
            </a:r>
            <a:r>
              <a:rPr lang="pl-PL" sz="1710" b="1" dirty="0">
                <a:solidFill>
                  <a:prstClr val="black"/>
                </a:solidFill>
                <a:latin typeface="Arial"/>
                <a:cs typeface="Arial"/>
              </a:rPr>
              <a:t>2 </a:t>
            </a:r>
            <a:r>
              <a:rPr lang="pl-PL" sz="1710" b="1" dirty="0">
                <a:solidFill>
                  <a:srgbClr val="002060"/>
                </a:solidFill>
                <a:latin typeface="Arial"/>
                <a:cs typeface="Arial"/>
              </a:rPr>
              <a:t>W</a:t>
            </a:r>
            <a:r>
              <a:rPr lang="pl-PL" sz="1710" b="1" spc="-17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pl-PL" sz="1710" b="1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lang="pl-PL" sz="171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52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RSGD – inteligentní diagnostika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08803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720882" y="1988840"/>
            <a:ext cx="69474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Ochranné funkce integrované do soft startéru </a:t>
            </a:r>
          </a:p>
          <a:p>
            <a:endParaRPr lang="cs-CZ" dirty="0"/>
          </a:p>
          <a:p>
            <a:r>
              <a:rPr lang="cs-CZ" dirty="0"/>
              <a:t>Diagnostika poruchy  s problikávající červenou  LED + poruchový kontakt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2x	špatný sled fází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3x	síťové napětí mimo rozsah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4x 	ztráta fáze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5x 	zablokovaný rotor motoru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7x	přehřátí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8x 	přetížení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9x	nesymetrie  v napájení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9x 	zkrat na SCR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802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RSGD – doplňkové funkce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08803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720882" y="1988840"/>
            <a:ext cx="6947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Doplňující  </a:t>
            </a:r>
            <a:r>
              <a:rPr lang="cs-CZ" b="1" dirty="0"/>
              <a:t>elektronická ochrana proti přetížení motoru </a:t>
            </a:r>
            <a:r>
              <a:rPr lang="cs-CZ" dirty="0"/>
              <a:t>– třída 10,  rozlišit v P/N ! ..V200/V210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Simulace provozních podmínek (teplota, proudy x skutečnost)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Vyřazení sledu fází pro umožnění reverzace motoru, např. čištění 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Diagnostika –podpětí a přepětí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2E090A-6292-4D40-A8B0-C4D61A2A3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74" y="3360914"/>
            <a:ext cx="2395936" cy="28531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C71AB4E-268F-49F5-845B-7234239AF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859" y="3864473"/>
            <a:ext cx="3255546" cy="192650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78DD66B-CA48-42DE-B215-2D3373B576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591" y="4045239"/>
            <a:ext cx="1761897" cy="102421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F798D7B-E0EA-4A17-B93B-D26D0E7CB5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6288" y="3576702"/>
            <a:ext cx="1530229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2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RSGD – hlavní výhody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08803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720882" y="1988840"/>
            <a:ext cx="6947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Rychlé a snadné nastavení  ve 2. nebo 3. krocích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Samoučící algoritmus průběžně optimalizuje parametry  a reaguje na změny zátěže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Není potřeba znát rozběhový moment , který byl zdrojem chyb, nastavuji FLC ze štítku motoru.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2389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RSGD – samoučící algoritmus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08803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720882" y="1988840"/>
            <a:ext cx="69474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Dokáže: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Nastavit startovací moment  dle zvolené aplikace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Definovaně redukovat rozběhový proud do motoru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Reagovat na změny zátěže motoru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Vyrovnává asymetrii mezi fázemi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8001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RSGD – použití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08803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720882" y="1988840"/>
            <a:ext cx="69474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Kompresory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Čerpadla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Ventilátory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Dopravníky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Rotační stroje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pily, drtiče, míchačky..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Picture 4" descr="C:\Users\barreu1\Desktop\INDS SS training ppt material\scrollcomp.jpg">
            <a:extLst>
              <a:ext uri="{FF2B5EF4-FFF2-40B4-BE49-F238E27FC236}">
                <a16:creationId xmlns:a16="http://schemas.microsoft.com/office/drawing/2014/main" id="{EFD0E6AD-6110-4B11-9683-B2CAA0FEF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694768"/>
            <a:ext cx="158432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49D4B27-1646-4749-93E1-A338FB1E7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92" y="1443722"/>
            <a:ext cx="2560542" cy="178018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871C4E0-6A7C-4320-97FB-D4674B196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2034" y="3242938"/>
            <a:ext cx="2280102" cy="251177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49A9E49-0DDC-44FE-ADED-BCEB32DE22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6773" y="3565776"/>
            <a:ext cx="3411639" cy="255627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408B2A2-17E6-45C6-8585-04313FEC7E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7817" y="1432445"/>
            <a:ext cx="1426588" cy="176189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781AE57-06A8-4FC3-AFB7-A8AEA3197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6853" y="2145206"/>
            <a:ext cx="1554615" cy="1761897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8054CC6-B696-407F-AC07-BAFC431CEC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5735" y="4585507"/>
            <a:ext cx="2481287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68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RSGD - příslušenství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78BF2C-4C29-43BC-B3A9-F4F75DEB1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153197"/>
            <a:ext cx="1535672" cy="179415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2C3E77D-E480-4781-AEB0-29DCC389C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140" y="2760893"/>
            <a:ext cx="1072989" cy="10973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5B7CC4E-1F23-4BFD-A537-4BD3C8F38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935" y="3675410"/>
            <a:ext cx="1785372" cy="256059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FBF3B83-AA9B-4ED6-AD20-8BBEE7302A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112" y="1459910"/>
            <a:ext cx="3813786" cy="457519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AC0CF04-31F8-4CB4-A066-7827812A55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0438" y="1388426"/>
            <a:ext cx="4159726" cy="48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59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7" name="Obrázek 6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čára 7"/>
          <p:cNvCxnSpPr/>
          <p:nvPr/>
        </p:nvCxnSpPr>
        <p:spPr>
          <a:xfrm>
            <a:off x="316926" y="6269037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Rozdělení soft startéru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4686944"/>
            <a:ext cx="8507288" cy="1190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16" name="Obrázek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19299"/>
            <a:ext cx="6320293" cy="3569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493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RSGD se samoučícím algoritmem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1562309"/>
            <a:ext cx="8243606" cy="50783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cs-CZ" b="1" dirty="0"/>
              <a:t>Proč nové provedení  RSGD:</a:t>
            </a:r>
          </a:p>
          <a:p>
            <a:pPr lvl="1" algn="ctr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 většinu  aplikací postačí S/start s řízením ve  2 fázích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Nové motory s vyšší účinnosti (IE3, IE4) potřebují  vyšší proudy při startu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Rozběhový proud až 15x  větší než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Vyšší požadavky na ochranu  soft startérů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Požadavek na jednoduché nastavení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Snížení proudové asymetrie na 10 – 15%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Redukce elektrických a mechanických rázů</a:t>
            </a:r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81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RSGD se samoučícím algoritmem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12306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5334E90-C1F5-4AE0-BE07-011A1CF7A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44" y="2075270"/>
            <a:ext cx="4922656" cy="305690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75B16EC-6194-47F4-9037-A65232E3D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542" y="2547498"/>
            <a:ext cx="1349494" cy="228654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0B41CBF-73D3-48BF-AED6-9E96EF819F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043" y="1025185"/>
            <a:ext cx="2154987" cy="318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1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RSGD se samoučícím algoritmem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08803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73" y="1992400"/>
            <a:ext cx="2273300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4427984" y="1992400"/>
            <a:ext cx="1929966" cy="1926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4427984" y="1992400"/>
            <a:ext cx="1929966" cy="2300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395451" y="1669234"/>
            <a:ext cx="225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Rozběhová a doběhová rampa</a:t>
            </a:r>
            <a:endParaRPr lang="en-GB" dirty="0"/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4427984" y="2808803"/>
            <a:ext cx="1929966" cy="1772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395451" y="2635149"/>
            <a:ext cx="220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Plný zatěžovací proud</a:t>
            </a:r>
            <a:endParaRPr lang="en-GB" dirty="0"/>
          </a:p>
        </p:txBody>
      </p:sp>
      <p:cxnSp>
        <p:nvCxnSpPr>
          <p:cNvPr id="19" name="Přímá spojnice se šipkou 18"/>
          <p:cNvCxnSpPr/>
          <p:nvPr/>
        </p:nvCxnSpPr>
        <p:spPr>
          <a:xfrm flipV="1">
            <a:off x="4067944" y="4293096"/>
            <a:ext cx="229000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366519" y="3978500"/>
            <a:ext cx="223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Testovací a resetovací tlačítko</a:t>
            </a:r>
            <a:endParaRPr lang="en-GB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 flipV="1">
            <a:off x="2555776" y="2635149"/>
            <a:ext cx="1216124" cy="13433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04800" y="2136873"/>
            <a:ext cx="2266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QR kód  s odkazem na průvodce poruchových stavů</a:t>
            </a:r>
            <a:endParaRPr lang="en-GB" dirty="0"/>
          </a:p>
        </p:txBody>
      </p:sp>
      <p:cxnSp>
        <p:nvCxnSpPr>
          <p:cNvPr id="25" name="Přímá spojnice se šipkou 24"/>
          <p:cNvCxnSpPr/>
          <p:nvPr/>
        </p:nvCxnSpPr>
        <p:spPr>
          <a:xfrm flipH="1">
            <a:off x="3321835" y="4581128"/>
            <a:ext cx="714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 flipV="1">
            <a:off x="2555776" y="4301665"/>
            <a:ext cx="1080120" cy="323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320663" y="3831431"/>
            <a:ext cx="2299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LED pro napájení, </a:t>
            </a:r>
          </a:p>
          <a:p>
            <a:r>
              <a:rPr lang="cs-CZ" dirty="0"/>
              <a:t>Alarm, Rampu,  umožnění reverzace</a:t>
            </a:r>
            <a:endParaRPr lang="en-GB" dirty="0"/>
          </a:p>
        </p:txBody>
      </p:sp>
      <p:cxnSp>
        <p:nvCxnSpPr>
          <p:cNvPr id="1025" name="Přímá spojnice se šipkou 1024"/>
          <p:cNvCxnSpPr/>
          <p:nvPr/>
        </p:nvCxnSpPr>
        <p:spPr>
          <a:xfrm flipH="1">
            <a:off x="2555776" y="4941168"/>
            <a:ext cx="1216124" cy="373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ovéPole 1026"/>
          <p:cNvSpPr txBox="1"/>
          <p:nvPr/>
        </p:nvSpPr>
        <p:spPr>
          <a:xfrm>
            <a:off x="445888" y="5127779"/>
            <a:ext cx="1776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Releové</a:t>
            </a:r>
            <a:r>
              <a:rPr lang="cs-CZ" dirty="0"/>
              <a:t> výstupy</a:t>
            </a:r>
          </a:p>
          <a:p>
            <a:r>
              <a:rPr lang="cs-CZ" dirty="0"/>
              <a:t>- dosažení rampy</a:t>
            </a:r>
          </a:p>
          <a:p>
            <a:r>
              <a:rPr lang="cs-CZ" dirty="0"/>
              <a:t>- Alarm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95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RSGD, startovací algoritmus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37416" y="2006439"/>
            <a:ext cx="4634985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Dva startovací algoritmy = unikátní řešení CG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Poloha 1 nebo 2 (sec) = Algoritmus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Strategie  </a:t>
            </a:r>
            <a:r>
              <a:rPr lang="cs-CZ" b="1" dirty="0"/>
              <a:t>Proudový limit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Redukce  nárazového proudu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Určeno pro </a:t>
            </a:r>
            <a:r>
              <a:rPr lang="cs-CZ" b="1" dirty="0"/>
              <a:t>velké zatěžovací momenty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cs-CZ" dirty="0"/>
              <a:t>Šroubové kompresory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cs-CZ" dirty="0"/>
              <a:t>Pístové kompresory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cs-CZ" dirty="0"/>
              <a:t>Hydraulická čerpadla</a:t>
            </a:r>
          </a:p>
          <a:p>
            <a:pPr marL="441325" lvl="1"/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85" y="2610384"/>
            <a:ext cx="3756025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45" y="1479707"/>
            <a:ext cx="11953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94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RSGD se samoučícím algoritmem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5067" y="2131735"/>
            <a:ext cx="4529930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Poloha  5 – 20 (sec) = Algoritmus 2</a:t>
            </a:r>
          </a:p>
          <a:p>
            <a:pPr marL="0" lvl="1"/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Strategie  </a:t>
            </a:r>
            <a:r>
              <a:rPr lang="cs-CZ" b="1" dirty="0"/>
              <a:t>Proudová rampa +Proudový limit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cs-CZ" dirty="0"/>
              <a:t>Cíl – hladší  rozběhová rampa</a:t>
            </a:r>
          </a:p>
          <a:p>
            <a:pPr marL="0" lvl="1"/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Určeno pro </a:t>
            </a:r>
            <a:r>
              <a:rPr lang="cs-CZ" b="1" dirty="0"/>
              <a:t>velké  momenty setrvačnosti zátěže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cs-CZ" dirty="0"/>
              <a:t>odstředivá čerpadla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cs-CZ" dirty="0"/>
              <a:t>fukary, odstředivé ventilátory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cs-CZ" dirty="0"/>
              <a:t>drtiče, mixery, dopravníky..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97" y="1444625"/>
            <a:ext cx="3736975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36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RSGD - nastavení ve třech krocích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39B4A43-FEC4-4BCC-9804-8D227CDEEEFF}"/>
              </a:ext>
            </a:extLst>
          </p:cNvPr>
          <p:cNvSpPr/>
          <p:nvPr/>
        </p:nvSpPr>
        <p:spPr>
          <a:xfrm>
            <a:off x="304800" y="1519963"/>
            <a:ext cx="26228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utura Bk BT"/>
                <a:cs typeface="Arial" panose="020B0604020202020204" pitchFamily="34" charset="0"/>
              </a:rPr>
              <a:t>Krok</a:t>
            </a:r>
            <a:r>
              <a:rPr kumimoji="0" lang="en-US" altLang="cs-CZ" sz="6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utura Bk BT"/>
                <a:cs typeface="Arial" panose="020B0604020202020204" pitchFamily="34" charset="0"/>
              </a:rPr>
              <a:t> 1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F06B801-E90B-4506-A2C6-FB4BA301E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333" y="1559285"/>
            <a:ext cx="2274005" cy="385300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8218BFD-E469-45AA-A918-D70524482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4075196"/>
            <a:ext cx="1292464" cy="2024047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36B59D98-DB6D-48DA-A0C7-2BA5C1F410CF}"/>
              </a:ext>
            </a:extLst>
          </p:cNvPr>
          <p:cNvSpPr/>
          <p:nvPr/>
        </p:nvSpPr>
        <p:spPr>
          <a:xfrm>
            <a:off x="457200" y="2469344"/>
            <a:ext cx="3898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Futura Bk BT"/>
                <a:cs typeface="Arial" panose="020B0604020202020204" pitchFamily="34" charset="0"/>
              </a:rPr>
              <a:t>Nastavení štítkové hodnoty proudu motoru  - FLC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4AD21AC6-E992-473E-BEAC-6B15B492C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864" y="3752427"/>
            <a:ext cx="3828620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6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RSGD - nastavení ve třech krocích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39B4A43-FEC4-4BCC-9804-8D227CDEEEFF}"/>
              </a:ext>
            </a:extLst>
          </p:cNvPr>
          <p:cNvSpPr/>
          <p:nvPr/>
        </p:nvSpPr>
        <p:spPr>
          <a:xfrm>
            <a:off x="304800" y="1519963"/>
            <a:ext cx="26228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utura Bk BT"/>
                <a:cs typeface="Arial" panose="020B0604020202020204" pitchFamily="34" charset="0"/>
              </a:rPr>
              <a:t>Krok</a:t>
            </a:r>
            <a:r>
              <a:rPr kumimoji="0" lang="en-US" altLang="cs-CZ" sz="6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utura Bk BT"/>
                <a:cs typeface="Arial" panose="020B0604020202020204" pitchFamily="34" charset="0"/>
              </a:rPr>
              <a:t> </a:t>
            </a:r>
            <a:r>
              <a:rPr kumimoji="0" lang="cs-CZ" altLang="cs-CZ" sz="6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utura Bk BT"/>
                <a:cs typeface="Arial" panose="020B0604020202020204" pitchFamily="34" charset="0"/>
              </a:rPr>
              <a:t>2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F06B801-E90B-4506-A2C6-FB4BA301E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333" y="1559285"/>
            <a:ext cx="2274005" cy="385300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8218BFD-E469-45AA-A918-D70524482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3430770"/>
            <a:ext cx="1292464" cy="2024047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36B59D98-DB6D-48DA-A0C7-2BA5C1F410CF}"/>
              </a:ext>
            </a:extLst>
          </p:cNvPr>
          <p:cNvSpPr/>
          <p:nvPr/>
        </p:nvSpPr>
        <p:spPr>
          <a:xfrm>
            <a:off x="304800" y="2355530"/>
            <a:ext cx="4358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Futura Bk BT"/>
                <a:cs typeface="Arial" panose="020B0604020202020204" pitchFamily="34" charset="0"/>
              </a:rPr>
              <a:t>Nastavení rozběhového času dle aplikace 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88A44F-A1A4-44FB-ABA2-0EED64C8A4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844" y="3481282"/>
            <a:ext cx="4767485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623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5389</TotalTime>
  <Words>1047</Words>
  <Application>Microsoft Office PowerPoint</Application>
  <PresentationFormat>Předvádění na obrazovce (4:3)</PresentationFormat>
  <Paragraphs>226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Arial Unicode MS</vt:lpstr>
      <vt:lpstr>Calibri</vt:lpstr>
      <vt:lpstr>Futura Bk BT</vt:lpstr>
      <vt:lpstr>Times New Roman</vt:lpstr>
      <vt:lpstr>Wingdings</vt:lpstr>
      <vt:lpstr>Motiv sady Office</vt:lpstr>
      <vt:lpstr>Struttura predefinita</vt:lpstr>
      <vt:lpstr>Office Theme</vt:lpstr>
      <vt:lpstr>SOFT STARTÉRY RSGD  se samoučícím algoritmem</vt:lpstr>
      <vt:lpstr>Rozdělení soft startéru</vt:lpstr>
      <vt:lpstr>RSGD se samoučícím algoritmem</vt:lpstr>
      <vt:lpstr>RSGD se samoučícím algoritmem</vt:lpstr>
      <vt:lpstr>RSGD se samoučícím algoritmem</vt:lpstr>
      <vt:lpstr>RSGD, startovací algoritmus</vt:lpstr>
      <vt:lpstr>RSGD se samoučícím algoritmem</vt:lpstr>
      <vt:lpstr>RSGD - nastavení ve třech krocích</vt:lpstr>
      <vt:lpstr>RSGD - nastavení ve třech krocích</vt:lpstr>
      <vt:lpstr>RSGD - nastavení ve třech krocích</vt:lpstr>
      <vt:lpstr>Prezentace aplikace PowerPoint</vt:lpstr>
      <vt:lpstr>RSGD 45mm-označování</vt:lpstr>
      <vt:lpstr>RSGD – inteligentní diagnostika</vt:lpstr>
      <vt:lpstr>RSGD – doplňkové funkce</vt:lpstr>
      <vt:lpstr>RSGD – hlavní výhody</vt:lpstr>
      <vt:lpstr>RSGD – samoučící algoritmus</vt:lpstr>
      <vt:lpstr>RSGD – použití</vt:lpstr>
      <vt:lpstr>RSGD - příslušenství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Vanderka Milan</dc:creator>
  <cp:lastModifiedBy>Šmidrkal Radovan</cp:lastModifiedBy>
  <cp:revision>423</cp:revision>
  <dcterms:created xsi:type="dcterms:W3CDTF">2013-04-30T07:42:43Z</dcterms:created>
  <dcterms:modified xsi:type="dcterms:W3CDTF">2017-09-06T09:48:39Z</dcterms:modified>
</cp:coreProperties>
</file>